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  <p:sldMasterId id="2147483948" r:id="rId2"/>
  </p:sldMasterIdLst>
  <p:notesMasterIdLst>
    <p:notesMasterId r:id="rId23"/>
  </p:notesMasterIdLst>
  <p:handoutMasterIdLst>
    <p:handoutMasterId r:id="rId24"/>
  </p:handoutMasterIdLst>
  <p:sldIdLst>
    <p:sldId id="476" r:id="rId3"/>
    <p:sldId id="501" r:id="rId4"/>
    <p:sldId id="503" r:id="rId5"/>
    <p:sldId id="504" r:id="rId6"/>
    <p:sldId id="507" r:id="rId7"/>
    <p:sldId id="478" r:id="rId8"/>
    <p:sldId id="479" r:id="rId9"/>
    <p:sldId id="480" r:id="rId10"/>
    <p:sldId id="487" r:id="rId11"/>
    <p:sldId id="510" r:id="rId12"/>
    <p:sldId id="511" r:id="rId13"/>
    <p:sldId id="515" r:id="rId14"/>
    <p:sldId id="512" r:id="rId15"/>
    <p:sldId id="514" r:id="rId16"/>
    <p:sldId id="532" r:id="rId17"/>
    <p:sldId id="516" r:id="rId18"/>
    <p:sldId id="523" r:id="rId19"/>
    <p:sldId id="524" r:id="rId20"/>
    <p:sldId id="522" r:id="rId21"/>
    <p:sldId id="520" r:id="rId22"/>
  </p:sldIdLst>
  <p:sldSz cx="12192000" cy="6858000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100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D"/>
    <a:srgbClr val="134688"/>
    <a:srgbClr val="969696"/>
    <a:srgbClr val="777777"/>
    <a:srgbClr val="CBBFE1"/>
    <a:srgbClr val="FCFA9B"/>
    <a:srgbClr val="F7DCBC"/>
    <a:srgbClr val="536177"/>
    <a:srgbClr val="835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8029" autoAdjust="0"/>
  </p:normalViewPr>
  <p:slideViewPr>
    <p:cSldViewPr>
      <p:cViewPr varScale="1">
        <p:scale>
          <a:sx n="56" d="100"/>
          <a:sy n="56" d="100"/>
        </p:scale>
        <p:origin x="1000" y="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FDDD2BF9-3510-411F-8D62-D560E5320F43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024FE05-C216-4DA3-881B-F1BB5D8696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110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1D28D06-14B9-40F7-BA1B-C4630DE26CD1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" y="746125"/>
            <a:ext cx="662940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36ABB89-E731-4801-B8E0-753E7694A3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59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77875" y="1200150"/>
            <a:ext cx="5759450" cy="3240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61EA0F-A667-4B49-8422-0062BC55E2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769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6045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308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43886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ctrTitle"/>
          </p:nvPr>
        </p:nvSpPr>
        <p:spPr bwMode="auto">
          <a:xfrm>
            <a:off x="4463819" y="188640"/>
            <a:ext cx="7200800" cy="136815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Универзитет у Београду</a:t>
            </a:r>
            <a:br>
              <a:rPr lang="en-US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altLang="en-US" sz="3200" b="1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cs typeface="Calibri" pitchFamily="34" charset="0"/>
              </a:rPr>
              <a:t>ГРАЂЕВИНСКИ ФАКУЛТЕТ</a:t>
            </a:r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520218501"/>
              </p:ext>
            </p:extLst>
          </p:nvPr>
        </p:nvGraphicFramePr>
        <p:xfrm>
          <a:off x="7056107" y="1628801"/>
          <a:ext cx="1541347" cy="14137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104595" imgH="1353312" progId="CDraw">
                  <p:embed/>
                </p:oleObj>
              </mc:Choice>
              <mc:Fallback>
                <p:oleObj r:id="rId2" imgW="1104595" imgH="1353312" progId="CDraw">
                  <p:embed/>
                  <p:pic>
                    <p:nvPicPr>
                      <p:cNvPr id="9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56107" y="1628801"/>
                        <a:ext cx="1541347" cy="141372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 userDrawn="1"/>
        </p:nvSpPr>
        <p:spPr>
          <a:xfrm>
            <a:off x="4175786" y="3425056"/>
            <a:ext cx="787287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3800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Катедра за</a:t>
            </a:r>
            <a:r>
              <a:rPr lang="en-US" sz="3800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 </a:t>
            </a:r>
            <a:r>
              <a:rPr lang="sr-Cyrl-RS" sz="3800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C00000">
                    <a:alpha val="95000"/>
                  </a:srgb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грађевинску геотехнику</a:t>
            </a:r>
            <a:endParaRPr lang="sr-Latn-RS" sz="3800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rgbClr val="C00000">
                  <a:alpha val="95000"/>
                </a:srgb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Impact" pitchFamily="34" charset="0"/>
            </a:endParaRPr>
          </a:p>
        </p:txBody>
      </p:sp>
      <p:pic>
        <p:nvPicPr>
          <p:cNvPr id="11" name="Picture 6" descr="Image result for gradjevinski fakultet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62" r="29687"/>
          <a:stretch/>
        </p:blipFill>
        <p:spPr bwMode="auto">
          <a:xfrm>
            <a:off x="65813" y="72008"/>
            <a:ext cx="3821943" cy="674136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300059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hanika T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1882" y="-1"/>
            <a:ext cx="12180118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674488" y="87015"/>
            <a:ext cx="11517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TEMELJENJE GRAĐEVINSKIH OBJEKATA PREMA EVROKODU 7</a:t>
            </a:r>
            <a:endParaRPr lang="sr-Latn-RS" sz="24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600" y="-22569"/>
            <a:ext cx="695400" cy="7360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92"/>
            <a:ext cx="721224" cy="718339"/>
          </a:xfrm>
          <a:prstGeom prst="rect">
            <a:avLst/>
          </a:prstGeom>
        </p:spPr>
      </p:pic>
      <p:sp>
        <p:nvSpPr>
          <p:cNvPr id="9" name="Snip Single Corner Rectangle 8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6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191049" y="1487681"/>
            <a:ext cx="36033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MEHANIKA TLA</a:t>
            </a:r>
            <a:endParaRPr lang="sr-Latn-RS" sz="2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6877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Evrok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1882" y="-1"/>
            <a:ext cx="12180118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8" name="Rectangle 7"/>
          <p:cNvSpPr/>
          <p:nvPr userDrawn="1"/>
        </p:nvSpPr>
        <p:spPr>
          <a:xfrm>
            <a:off x="674488" y="87015"/>
            <a:ext cx="11517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TEMELJENJE GRAĐEVINSKIH OBJEKATA PREMA EVROKODU 7</a:t>
            </a:r>
            <a:endParaRPr lang="sr-Latn-RS" sz="2400" dirty="0">
              <a:solidFill>
                <a:schemeClr val="bg1"/>
              </a:solidFill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600" y="-22569"/>
            <a:ext cx="695400" cy="73609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92"/>
            <a:ext cx="721224" cy="718339"/>
          </a:xfrm>
          <a:prstGeom prst="rect">
            <a:avLst/>
          </a:prstGeom>
        </p:spPr>
      </p:pic>
      <p:sp>
        <p:nvSpPr>
          <p:cNvPr id="11" name="Rectangle 10"/>
          <p:cNvSpPr/>
          <p:nvPr userDrawn="1"/>
        </p:nvSpPr>
        <p:spPr>
          <a:xfrm>
            <a:off x="191049" y="1487681"/>
            <a:ext cx="360335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EVROKOD  OP</a:t>
            </a:r>
            <a:r>
              <a:rPr lang="sr-Latn-ME" altLang="en-US" sz="26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ŠTE</a:t>
            </a:r>
            <a:endParaRPr lang="sr-Latn-RS" sz="26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70464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nip Single Corner Rectangle 21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4" name="Rectangle 13"/>
          <p:cNvSpPr/>
          <p:nvPr userDrawn="1"/>
        </p:nvSpPr>
        <p:spPr>
          <a:xfrm>
            <a:off x="47329" y="2060848"/>
            <a:ext cx="645199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ME" sz="35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SADR ŽA J</a:t>
            </a:r>
            <a:endParaRPr lang="sr-Latn-RS" sz="350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882" y="-1"/>
            <a:ext cx="12180118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674488" y="87015"/>
            <a:ext cx="11517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TEMELJENJE GRAĐEVINSKIH OBJEKATA PREMA EVROKODU 7</a:t>
            </a:r>
            <a:endParaRPr lang="sr-Latn-RS" sz="24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600" y="-22569"/>
            <a:ext cx="695400" cy="73609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92"/>
            <a:ext cx="721224" cy="71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03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uzdano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nip Single Corner Rectangle 16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8" name="Rectangle 17"/>
          <p:cNvSpPr/>
          <p:nvPr userDrawn="1"/>
        </p:nvSpPr>
        <p:spPr>
          <a:xfrm>
            <a:off x="47329" y="1836107"/>
            <a:ext cx="64519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Latn-ME" altLang="en-US" sz="2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 OU Z D A NO S  T</a:t>
            </a:r>
            <a:endParaRPr lang="en-US" altLang="en-US" sz="28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882" y="-1"/>
            <a:ext cx="12180118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1" name="Rectangle 10"/>
          <p:cNvSpPr/>
          <p:nvPr userDrawn="1"/>
        </p:nvSpPr>
        <p:spPr>
          <a:xfrm>
            <a:off x="674488" y="87015"/>
            <a:ext cx="11517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24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TEMELJENJE GRAĐEVINSKIH OBJEKATA PREMA EVROKODU 7</a:t>
            </a:r>
            <a:endParaRPr lang="sr-Latn-RS" sz="24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6600" y="-22569"/>
            <a:ext cx="695400" cy="73609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692"/>
            <a:ext cx="721224" cy="718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5703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boratori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 userDrawn="1"/>
        </p:nvSpPr>
        <p:spPr>
          <a:xfrm>
            <a:off x="0" y="1"/>
            <a:ext cx="5519936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21" name="Rectangle 20"/>
          <p:cNvSpPr/>
          <p:nvPr userDrawn="1"/>
        </p:nvSpPr>
        <p:spPr>
          <a:xfrm>
            <a:off x="935766" y="46366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Универзитет у Београду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ГРАЂЕВИНСКИ ФАКУЛТЕТ</a:t>
            </a:r>
            <a:endParaRPr lang="sr-Latn-RS" sz="1800">
              <a:solidFill>
                <a:schemeClr val="bg1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6672064" y="1"/>
            <a:ext cx="5519936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23" name="Rectangle 22"/>
          <p:cNvSpPr/>
          <p:nvPr userDrawn="1"/>
        </p:nvSpPr>
        <p:spPr>
          <a:xfrm>
            <a:off x="7344139" y="44625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КАТЕДРА</a:t>
            </a:r>
            <a:r>
              <a:rPr lang="sr-Cyrl-RS" altLang="en-US" sz="1800" b="1"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ЗА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ГРАЂЕВИНСКУ ГЕОТЕХНИКУ</a:t>
            </a:r>
            <a:endParaRPr lang="sr-Latn-RS" sz="1800">
              <a:solidFill>
                <a:schemeClr val="bg1"/>
              </a:solidFill>
            </a:endParaRPr>
          </a:p>
        </p:txBody>
      </p:sp>
      <p:cxnSp>
        <p:nvCxnSpPr>
          <p:cNvPr id="24" name="Straight Connector 23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5" name="Picture 2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62" y="27742"/>
            <a:ext cx="672075" cy="736092"/>
          </a:xfrm>
          <a:prstGeom prst="rect">
            <a:avLst/>
          </a:prstGeom>
        </p:spPr>
      </p:pic>
      <p:sp>
        <p:nvSpPr>
          <p:cNvPr id="26" name="Snip Single Corner Rectangle 25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7" name="Rectangle 16"/>
          <p:cNvSpPr/>
          <p:nvPr userDrawn="1"/>
        </p:nvSpPr>
        <p:spPr>
          <a:xfrm>
            <a:off x="47329" y="1048877"/>
            <a:ext cx="6451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Л</a:t>
            </a:r>
            <a:endParaRPr lang="en-US" altLang="en-US" sz="30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Б</a:t>
            </a:r>
            <a:endParaRPr lang="en-US" altLang="en-US" sz="30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</a:t>
            </a:r>
            <a:endParaRPr lang="en-US" altLang="en-US" sz="30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Р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Т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О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Р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И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Ј</a:t>
            </a:r>
          </a:p>
          <a:p>
            <a:pPr algn="ctr"/>
            <a:r>
              <a:rPr lang="sr-Cyrl-RS" altLang="en-US" sz="30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  <a:endParaRPr lang="en-US" altLang="en-US" sz="3000" b="1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0119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LOV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4610979" y="2721128"/>
            <a:ext cx="7677709" cy="4127652"/>
          </a:xfrm>
          <a:custGeom>
            <a:avLst/>
            <a:gdLst>
              <a:gd name="connsiteX0" fmla="*/ 0 w 5870149"/>
              <a:gd name="connsiteY0" fmla="*/ 0 h 2811622"/>
              <a:gd name="connsiteX1" fmla="*/ 5401536 w 5870149"/>
              <a:gd name="connsiteY1" fmla="*/ 0 h 2811622"/>
              <a:gd name="connsiteX2" fmla="*/ 5870149 w 5870149"/>
              <a:gd name="connsiteY2" fmla="*/ 468613 h 2811622"/>
              <a:gd name="connsiteX3" fmla="*/ 5870149 w 5870149"/>
              <a:gd name="connsiteY3" fmla="*/ 2811622 h 2811622"/>
              <a:gd name="connsiteX4" fmla="*/ 0 w 5870149"/>
              <a:gd name="connsiteY4" fmla="*/ 2811622 h 2811622"/>
              <a:gd name="connsiteX5" fmla="*/ 0 w 5870149"/>
              <a:gd name="connsiteY5" fmla="*/ 0 h 2811622"/>
              <a:gd name="connsiteX0" fmla="*/ 0 w 5870149"/>
              <a:gd name="connsiteY0" fmla="*/ 0 h 2811622"/>
              <a:gd name="connsiteX1" fmla="*/ 5604736 w 5870149"/>
              <a:gd name="connsiteY1" fmla="*/ 520700 h 2811622"/>
              <a:gd name="connsiteX2" fmla="*/ 5870149 w 5870149"/>
              <a:gd name="connsiteY2" fmla="*/ 468613 h 2811622"/>
              <a:gd name="connsiteX3" fmla="*/ 5870149 w 5870149"/>
              <a:gd name="connsiteY3" fmla="*/ 2811622 h 2811622"/>
              <a:gd name="connsiteX4" fmla="*/ 0 w 5870149"/>
              <a:gd name="connsiteY4" fmla="*/ 2811622 h 2811622"/>
              <a:gd name="connsiteX5" fmla="*/ 0 w 5870149"/>
              <a:gd name="connsiteY5" fmla="*/ 0 h 2811622"/>
              <a:gd name="connsiteX0" fmla="*/ 0 w 5870149"/>
              <a:gd name="connsiteY0" fmla="*/ 0 h 2811622"/>
              <a:gd name="connsiteX1" fmla="*/ 5604736 w 5870149"/>
              <a:gd name="connsiteY1" fmla="*/ 520700 h 2811622"/>
              <a:gd name="connsiteX2" fmla="*/ 4689049 w 5870149"/>
              <a:gd name="connsiteY2" fmla="*/ 367013 h 2811622"/>
              <a:gd name="connsiteX3" fmla="*/ 5870149 w 5870149"/>
              <a:gd name="connsiteY3" fmla="*/ 2811622 h 2811622"/>
              <a:gd name="connsiteX4" fmla="*/ 0 w 5870149"/>
              <a:gd name="connsiteY4" fmla="*/ 2811622 h 2811622"/>
              <a:gd name="connsiteX5" fmla="*/ 0 w 5870149"/>
              <a:gd name="connsiteY5" fmla="*/ 0 h 2811622"/>
              <a:gd name="connsiteX0" fmla="*/ 0 w 5870149"/>
              <a:gd name="connsiteY0" fmla="*/ 0 h 2811622"/>
              <a:gd name="connsiteX1" fmla="*/ 4042636 w 5870149"/>
              <a:gd name="connsiteY1" fmla="*/ 342900 h 2811622"/>
              <a:gd name="connsiteX2" fmla="*/ 4689049 w 5870149"/>
              <a:gd name="connsiteY2" fmla="*/ 367013 h 2811622"/>
              <a:gd name="connsiteX3" fmla="*/ 5870149 w 5870149"/>
              <a:gd name="connsiteY3" fmla="*/ 2811622 h 2811622"/>
              <a:gd name="connsiteX4" fmla="*/ 0 w 5870149"/>
              <a:gd name="connsiteY4" fmla="*/ 2811622 h 2811622"/>
              <a:gd name="connsiteX5" fmla="*/ 0 w 5870149"/>
              <a:gd name="connsiteY5" fmla="*/ 0 h 2811622"/>
              <a:gd name="connsiteX0" fmla="*/ 0 w 6098749"/>
              <a:gd name="connsiteY0" fmla="*/ 0 h 2811622"/>
              <a:gd name="connsiteX1" fmla="*/ 4042636 w 6098749"/>
              <a:gd name="connsiteY1" fmla="*/ 342900 h 2811622"/>
              <a:gd name="connsiteX2" fmla="*/ 6098749 w 6098749"/>
              <a:gd name="connsiteY2" fmla="*/ 709913 h 2811622"/>
              <a:gd name="connsiteX3" fmla="*/ 5870149 w 6098749"/>
              <a:gd name="connsiteY3" fmla="*/ 2811622 h 2811622"/>
              <a:gd name="connsiteX4" fmla="*/ 0 w 6098749"/>
              <a:gd name="connsiteY4" fmla="*/ 2811622 h 2811622"/>
              <a:gd name="connsiteX5" fmla="*/ 0 w 6098749"/>
              <a:gd name="connsiteY5" fmla="*/ 0 h 2811622"/>
              <a:gd name="connsiteX0" fmla="*/ 0 w 6154275"/>
              <a:gd name="connsiteY0" fmla="*/ 1308100 h 4119722"/>
              <a:gd name="connsiteX1" fmla="*/ 6011136 w 6154275"/>
              <a:gd name="connsiteY1" fmla="*/ 0 h 4119722"/>
              <a:gd name="connsiteX2" fmla="*/ 6098749 w 6154275"/>
              <a:gd name="connsiteY2" fmla="*/ 2018013 h 4119722"/>
              <a:gd name="connsiteX3" fmla="*/ 5870149 w 6154275"/>
              <a:gd name="connsiteY3" fmla="*/ 4119722 h 4119722"/>
              <a:gd name="connsiteX4" fmla="*/ 0 w 6154275"/>
              <a:gd name="connsiteY4" fmla="*/ 4119722 h 4119722"/>
              <a:gd name="connsiteX5" fmla="*/ 0 w 6154275"/>
              <a:gd name="connsiteY5" fmla="*/ 1308100 h 4119722"/>
              <a:gd name="connsiteX0" fmla="*/ 0 w 6125829"/>
              <a:gd name="connsiteY0" fmla="*/ 1414748 h 4226370"/>
              <a:gd name="connsiteX1" fmla="*/ 6011136 w 6125829"/>
              <a:gd name="connsiteY1" fmla="*/ 106648 h 4226370"/>
              <a:gd name="connsiteX2" fmla="*/ 6009849 w 6125829"/>
              <a:gd name="connsiteY2" fmla="*/ 118061 h 4226370"/>
              <a:gd name="connsiteX3" fmla="*/ 5870149 w 6125829"/>
              <a:gd name="connsiteY3" fmla="*/ 4226370 h 4226370"/>
              <a:gd name="connsiteX4" fmla="*/ 0 w 6125829"/>
              <a:gd name="connsiteY4" fmla="*/ 4226370 h 4226370"/>
              <a:gd name="connsiteX5" fmla="*/ 0 w 6125829"/>
              <a:gd name="connsiteY5" fmla="*/ 1414748 h 4226370"/>
              <a:gd name="connsiteX0" fmla="*/ 0 w 6187649"/>
              <a:gd name="connsiteY0" fmla="*/ 1414748 h 4226370"/>
              <a:gd name="connsiteX1" fmla="*/ 6011136 w 6187649"/>
              <a:gd name="connsiteY1" fmla="*/ 106648 h 4226370"/>
              <a:gd name="connsiteX2" fmla="*/ 6009849 w 6187649"/>
              <a:gd name="connsiteY2" fmla="*/ 118061 h 4226370"/>
              <a:gd name="connsiteX3" fmla="*/ 6187649 w 6187649"/>
              <a:gd name="connsiteY3" fmla="*/ 4226370 h 4226370"/>
              <a:gd name="connsiteX4" fmla="*/ 0 w 6187649"/>
              <a:gd name="connsiteY4" fmla="*/ 4226370 h 4226370"/>
              <a:gd name="connsiteX5" fmla="*/ 0 w 6187649"/>
              <a:gd name="connsiteY5" fmla="*/ 1414748 h 4226370"/>
              <a:gd name="connsiteX0" fmla="*/ 0 w 6200085"/>
              <a:gd name="connsiteY0" fmla="*/ 1424080 h 4235702"/>
              <a:gd name="connsiteX1" fmla="*/ 6011136 w 6200085"/>
              <a:gd name="connsiteY1" fmla="*/ 115980 h 4235702"/>
              <a:gd name="connsiteX2" fmla="*/ 6187649 w 6200085"/>
              <a:gd name="connsiteY2" fmla="*/ 114693 h 4235702"/>
              <a:gd name="connsiteX3" fmla="*/ 6187649 w 6200085"/>
              <a:gd name="connsiteY3" fmla="*/ 4235702 h 4235702"/>
              <a:gd name="connsiteX4" fmla="*/ 0 w 6200085"/>
              <a:gd name="connsiteY4" fmla="*/ 4235702 h 4235702"/>
              <a:gd name="connsiteX5" fmla="*/ 0 w 6200085"/>
              <a:gd name="connsiteY5" fmla="*/ 1424080 h 4235702"/>
              <a:gd name="connsiteX0" fmla="*/ 0 w 6208861"/>
              <a:gd name="connsiteY0" fmla="*/ 1316613 h 4128235"/>
              <a:gd name="connsiteX1" fmla="*/ 6011136 w 6208861"/>
              <a:gd name="connsiteY1" fmla="*/ 8513 h 4128235"/>
              <a:gd name="connsiteX2" fmla="*/ 6200349 w 6208861"/>
              <a:gd name="connsiteY2" fmla="*/ 197726 h 4128235"/>
              <a:gd name="connsiteX3" fmla="*/ 6187649 w 6208861"/>
              <a:gd name="connsiteY3" fmla="*/ 4128235 h 4128235"/>
              <a:gd name="connsiteX4" fmla="*/ 0 w 6208861"/>
              <a:gd name="connsiteY4" fmla="*/ 4128235 h 4128235"/>
              <a:gd name="connsiteX5" fmla="*/ 0 w 6208861"/>
              <a:gd name="connsiteY5" fmla="*/ 1316613 h 4128235"/>
              <a:gd name="connsiteX0" fmla="*/ 0 w 6206470"/>
              <a:gd name="connsiteY0" fmla="*/ 1315504 h 4127126"/>
              <a:gd name="connsiteX1" fmla="*/ 6011136 w 6206470"/>
              <a:gd name="connsiteY1" fmla="*/ 7404 h 4127126"/>
              <a:gd name="connsiteX2" fmla="*/ 6200349 w 6206470"/>
              <a:gd name="connsiteY2" fmla="*/ 196617 h 4127126"/>
              <a:gd name="connsiteX3" fmla="*/ 6187649 w 6206470"/>
              <a:gd name="connsiteY3" fmla="*/ 4127126 h 4127126"/>
              <a:gd name="connsiteX4" fmla="*/ 0 w 6206470"/>
              <a:gd name="connsiteY4" fmla="*/ 4127126 h 4127126"/>
              <a:gd name="connsiteX5" fmla="*/ 0 w 6206470"/>
              <a:gd name="connsiteY5" fmla="*/ 1315504 h 4127126"/>
              <a:gd name="connsiteX0" fmla="*/ 0 w 6204043"/>
              <a:gd name="connsiteY0" fmla="*/ 1316561 h 4128183"/>
              <a:gd name="connsiteX1" fmla="*/ 6011136 w 6204043"/>
              <a:gd name="connsiteY1" fmla="*/ 8461 h 4128183"/>
              <a:gd name="connsiteX2" fmla="*/ 6200349 w 6204043"/>
              <a:gd name="connsiteY2" fmla="*/ 197674 h 4128183"/>
              <a:gd name="connsiteX3" fmla="*/ 6187649 w 6204043"/>
              <a:gd name="connsiteY3" fmla="*/ 4128183 h 4128183"/>
              <a:gd name="connsiteX4" fmla="*/ 0 w 6204043"/>
              <a:gd name="connsiteY4" fmla="*/ 4128183 h 4128183"/>
              <a:gd name="connsiteX5" fmla="*/ 0 w 6204043"/>
              <a:gd name="connsiteY5" fmla="*/ 1316561 h 4128183"/>
              <a:gd name="connsiteX0" fmla="*/ 0 w 6201122"/>
              <a:gd name="connsiteY0" fmla="*/ 1316561 h 4128183"/>
              <a:gd name="connsiteX1" fmla="*/ 6011136 w 6201122"/>
              <a:gd name="connsiteY1" fmla="*/ 8461 h 4128183"/>
              <a:gd name="connsiteX2" fmla="*/ 6200349 w 6201122"/>
              <a:gd name="connsiteY2" fmla="*/ 197674 h 4128183"/>
              <a:gd name="connsiteX3" fmla="*/ 6187649 w 6201122"/>
              <a:gd name="connsiteY3" fmla="*/ 4128183 h 4128183"/>
              <a:gd name="connsiteX4" fmla="*/ 0 w 6201122"/>
              <a:gd name="connsiteY4" fmla="*/ 4128183 h 4128183"/>
              <a:gd name="connsiteX5" fmla="*/ 0 w 6201122"/>
              <a:gd name="connsiteY5" fmla="*/ 1316561 h 4128183"/>
              <a:gd name="connsiteX0" fmla="*/ 0 w 6200349"/>
              <a:gd name="connsiteY0" fmla="*/ 1316561 h 4128183"/>
              <a:gd name="connsiteX1" fmla="*/ 6011136 w 6200349"/>
              <a:gd name="connsiteY1" fmla="*/ 8461 h 4128183"/>
              <a:gd name="connsiteX2" fmla="*/ 6200349 w 6200349"/>
              <a:gd name="connsiteY2" fmla="*/ 197674 h 4128183"/>
              <a:gd name="connsiteX3" fmla="*/ 6187649 w 6200349"/>
              <a:gd name="connsiteY3" fmla="*/ 4128183 h 4128183"/>
              <a:gd name="connsiteX4" fmla="*/ 0 w 6200349"/>
              <a:gd name="connsiteY4" fmla="*/ 4128183 h 4128183"/>
              <a:gd name="connsiteX5" fmla="*/ 0 w 6200349"/>
              <a:gd name="connsiteY5" fmla="*/ 1316561 h 4128183"/>
              <a:gd name="connsiteX0" fmla="*/ 0 w 6200359"/>
              <a:gd name="connsiteY0" fmla="*/ 1316030 h 4127652"/>
              <a:gd name="connsiteX1" fmla="*/ 6011136 w 6200359"/>
              <a:gd name="connsiteY1" fmla="*/ 7930 h 4127652"/>
              <a:gd name="connsiteX2" fmla="*/ 6200349 w 6200359"/>
              <a:gd name="connsiteY2" fmla="*/ 197143 h 4127652"/>
              <a:gd name="connsiteX3" fmla="*/ 6187649 w 6200359"/>
              <a:gd name="connsiteY3" fmla="*/ 4127652 h 4127652"/>
              <a:gd name="connsiteX4" fmla="*/ 0 w 6200359"/>
              <a:gd name="connsiteY4" fmla="*/ 4127652 h 4127652"/>
              <a:gd name="connsiteX5" fmla="*/ 0 w 6200359"/>
              <a:gd name="connsiteY5" fmla="*/ 1316030 h 4127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00359" h="4127652">
                <a:moveTo>
                  <a:pt x="0" y="1316030"/>
                </a:moveTo>
                <a:cubicBezTo>
                  <a:pt x="1800512" y="1316030"/>
                  <a:pt x="4210719" y="26419"/>
                  <a:pt x="6011136" y="7930"/>
                </a:cubicBezTo>
                <a:cubicBezTo>
                  <a:pt x="6242998" y="5549"/>
                  <a:pt x="6193165" y="-54522"/>
                  <a:pt x="6200349" y="197143"/>
                </a:cubicBezTo>
                <a:cubicBezTo>
                  <a:pt x="6196116" y="1507313"/>
                  <a:pt x="6191882" y="2817482"/>
                  <a:pt x="6187649" y="4127652"/>
                </a:cubicBezTo>
                <a:lnTo>
                  <a:pt x="0" y="4127652"/>
                </a:lnTo>
                <a:lnTo>
                  <a:pt x="0" y="131603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RS" sz="38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alpha val="9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Impact" pitchFamily="34" charset="0"/>
            </a:endParaRPr>
          </a:p>
          <a:p>
            <a:pPr algn="ctr"/>
            <a:r>
              <a:rPr lang="sr-Latn-ME" sz="4000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TEMEJENJE</a:t>
            </a:r>
            <a:r>
              <a:rPr lang="sr-Latn-ME" sz="4000" spc="50" baseline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1">
                    <a:alpha val="95000"/>
                  </a:schemeClr>
                </a:solidFill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latin typeface="Impact" pitchFamily="34" charset="0"/>
              </a:rPr>
              <a:t> GRAĐEVINSKIH OBJEKATA PREMA EVROKODU 7</a:t>
            </a:r>
            <a:endParaRPr lang="sr-Latn-RS" sz="4000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alpha val="9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Impact" pitchFamily="34" charset="0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5994849" y="240455"/>
            <a:ext cx="426892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r-Latn-ME" sz="2800" b="1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Podgorica</a:t>
            </a:r>
            <a:r>
              <a:rPr lang="en-US" sz="2800" b="1" spc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,</a:t>
            </a:r>
            <a:r>
              <a:rPr lang="sr-Latn-ME" sz="2800" b="1" spc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n-US" sz="2800" b="1" spc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D</a:t>
            </a:r>
            <a:r>
              <a:rPr lang="sr-Latn-ME" sz="2800" b="1" spc="0" baseline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itchFamily="34" charset="0"/>
                <a:cs typeface="Calibri" pitchFamily="34" charset="0"/>
              </a:rPr>
              <a:t>ecembar 2018.</a:t>
            </a:r>
            <a:endParaRPr lang="sr-Latn-RS" sz="2800" spc="5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bg1">
                  <a:alpha val="95000"/>
                </a:schemeClr>
              </a:solidFill>
              <a:effectLst>
                <a:innerShdw blurRad="63500" dist="50800" dir="8100000">
                  <a:prstClr val="black">
                    <a:alpha val="50000"/>
                  </a:prstClr>
                </a:innerShdw>
              </a:effectLst>
              <a:latin typeface="Impact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08" b="94378" l="4800" r="97000">
                        <a14:foregroundMark x1="15800" y1="21084" x2="15800" y2="21084"/>
                        <a14:foregroundMark x1="37800" y1="28112" x2="37800" y2="28112"/>
                        <a14:foregroundMark x1="50200" y1="94779" x2="50200" y2="94779"/>
                        <a14:foregroundMark x1="4800" y1="53213" x2="4800" y2="53213"/>
                        <a14:foregroundMark x1="97200" y1="51205" x2="97200" y2="51205"/>
                        <a14:foregroundMark x1="52200" y1="2008" x2="52200" y2="2008"/>
                        <a14:foregroundMark x1="58600" y1="67671" x2="58600" y2="67671"/>
                        <a14:foregroundMark x1="67600" y1="39157" x2="67600" y2="391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636" y="925835"/>
            <a:ext cx="2151732" cy="2143125"/>
          </a:xfrm>
          <a:prstGeom prst="rect">
            <a:avLst/>
          </a:prstGeom>
        </p:spPr>
      </p:pic>
      <p:pic>
        <p:nvPicPr>
          <p:cNvPr id="8414" name="Picture 22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743725" cy="346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29" y="3465671"/>
            <a:ext cx="4794053" cy="339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9804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astavni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 userDrawn="1"/>
        </p:nvSpPr>
        <p:spPr>
          <a:xfrm>
            <a:off x="0" y="1"/>
            <a:ext cx="5519936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9" name="Rectangle 18"/>
          <p:cNvSpPr/>
          <p:nvPr userDrawn="1"/>
        </p:nvSpPr>
        <p:spPr>
          <a:xfrm>
            <a:off x="935766" y="46366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Универзитет у Београду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ГРАЂЕВИНСКИ ФАКУЛТЕТ</a:t>
            </a:r>
            <a:endParaRPr lang="sr-Latn-RS" sz="1800">
              <a:solidFill>
                <a:schemeClr val="bg1"/>
              </a:solidFill>
            </a:endParaRPr>
          </a:p>
        </p:txBody>
      </p:sp>
      <p:sp>
        <p:nvSpPr>
          <p:cNvPr id="20" name="Rectangle 19"/>
          <p:cNvSpPr/>
          <p:nvPr userDrawn="1"/>
        </p:nvSpPr>
        <p:spPr>
          <a:xfrm>
            <a:off x="6672064" y="1"/>
            <a:ext cx="5519936" cy="69095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21" name="Rectangle 20"/>
          <p:cNvSpPr/>
          <p:nvPr userDrawn="1"/>
        </p:nvSpPr>
        <p:spPr>
          <a:xfrm>
            <a:off x="7344139" y="44625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КАТЕДРА</a:t>
            </a:r>
            <a:r>
              <a:rPr lang="sr-Cyrl-RS" altLang="en-US" sz="1800" b="1"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ЗА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ГРАЂЕВИНСКУ ГЕОТЕХНИКУ</a:t>
            </a:r>
            <a:endParaRPr lang="sr-Latn-RS" sz="1800">
              <a:solidFill>
                <a:schemeClr val="bg1"/>
              </a:solidFill>
            </a:endParaRPr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962" y="27742"/>
            <a:ext cx="672075" cy="736092"/>
          </a:xfrm>
          <a:prstGeom prst="rect">
            <a:avLst/>
          </a:prstGeom>
        </p:spPr>
      </p:pic>
      <p:sp>
        <p:nvSpPr>
          <p:cNvPr id="24" name="Snip Single Corner Rectangle 23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5" name="Rectangle 14"/>
          <p:cNvSpPr/>
          <p:nvPr userDrawn="1"/>
        </p:nvSpPr>
        <p:spPr>
          <a:xfrm>
            <a:off x="61401" y="1340768"/>
            <a:ext cx="6451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Т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В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И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Ц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И</a:t>
            </a:r>
            <a:endParaRPr lang="en-US" altLang="en-US" sz="3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40259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3308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 userDrawn="1"/>
        </p:nvSpPr>
        <p:spPr>
          <a:xfrm>
            <a:off x="0" y="1"/>
            <a:ext cx="5519936" cy="69095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7" name="Rectangle 16"/>
          <p:cNvSpPr/>
          <p:nvPr userDrawn="1"/>
        </p:nvSpPr>
        <p:spPr>
          <a:xfrm>
            <a:off x="935766" y="46366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Универзитет у Београду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ГРАЂЕВИНСКИ ФАКУЛТЕТ</a:t>
            </a:r>
            <a:endParaRPr lang="sr-Latn-RS" sz="1800">
              <a:solidFill>
                <a:schemeClr val="bg1"/>
              </a:solidFill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6672064" y="1"/>
            <a:ext cx="5519936" cy="69095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50000"/>
                  <a:shade val="30000"/>
                  <a:satMod val="115000"/>
                </a:schemeClr>
              </a:gs>
              <a:gs pos="50000">
                <a:schemeClr val="bg1">
                  <a:lumMod val="50000"/>
                  <a:shade val="67500"/>
                  <a:satMod val="115000"/>
                </a:schemeClr>
              </a:gs>
              <a:gs pos="100000">
                <a:schemeClr val="bg1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9" name="Rectangle 18"/>
          <p:cNvSpPr/>
          <p:nvPr userDrawn="1"/>
        </p:nvSpPr>
        <p:spPr>
          <a:xfrm>
            <a:off x="7344139" y="44625"/>
            <a:ext cx="41041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КАТЕДРА</a:t>
            </a:r>
            <a:r>
              <a:rPr lang="sr-Cyrl-RS" altLang="en-US" sz="1800" b="1" baseline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ЗА</a:t>
            </a:r>
            <a:br>
              <a:rPr lang="en-U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sr-Cyrl-RS" altLang="en-US" sz="1800" b="1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ГРАЂЕВИНСКУ ГЕОТЕХНИКУ</a:t>
            </a:r>
            <a:endParaRPr lang="sr-Latn-RS" sz="1800">
              <a:solidFill>
                <a:schemeClr val="bg1"/>
              </a:solidFill>
            </a:endParaRPr>
          </a:p>
        </p:txBody>
      </p:sp>
      <p:cxnSp>
        <p:nvCxnSpPr>
          <p:cNvPr id="20" name="Straight Connector 19"/>
          <p:cNvCxnSpPr/>
          <p:nvPr userDrawn="1"/>
        </p:nvCxnSpPr>
        <p:spPr>
          <a:xfrm>
            <a:off x="0" y="836712"/>
            <a:ext cx="121920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3627" y="28613"/>
            <a:ext cx="672075" cy="736092"/>
          </a:xfrm>
          <a:prstGeom prst="rect">
            <a:avLst/>
          </a:prstGeom>
        </p:spPr>
      </p:pic>
      <p:sp>
        <p:nvSpPr>
          <p:cNvPr id="22" name="Snip Single Corner Rectangle 21"/>
          <p:cNvSpPr/>
          <p:nvPr userDrawn="1"/>
        </p:nvSpPr>
        <p:spPr>
          <a:xfrm>
            <a:off x="0" y="908720"/>
            <a:ext cx="768000" cy="5912624"/>
          </a:xfrm>
          <a:prstGeom prst="snip1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RS" sz="1800"/>
          </a:p>
        </p:txBody>
      </p:sp>
      <p:sp>
        <p:nvSpPr>
          <p:cNvPr id="14" name="Rectangle 13"/>
          <p:cNvSpPr/>
          <p:nvPr userDrawn="1"/>
        </p:nvSpPr>
        <p:spPr>
          <a:xfrm>
            <a:off x="61401" y="1412777"/>
            <a:ext cx="645199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С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Т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А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В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Н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И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Ц</a:t>
            </a:r>
          </a:p>
          <a:p>
            <a:pPr algn="ctr"/>
            <a:r>
              <a:rPr lang="sr-Cyrl-RS" altLang="en-US" sz="30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И</a:t>
            </a:r>
            <a:endParaRPr lang="en-US" altLang="en-US" sz="30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075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0539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35070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99304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625622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2661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98862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24210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7710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0942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71928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60438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33230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76955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14476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60105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5851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06889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6757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D2CFDC-A0A2-400D-B7C7-3137178039DA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6B56B5-1A8C-4CAC-B40B-C1D70423FBB4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14491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  <p:sldLayoutId id="2147483937" r:id="rId12"/>
    <p:sldLayoutId id="2147483972" r:id="rId13"/>
    <p:sldLayoutId id="2147483974" r:id="rId14"/>
    <p:sldLayoutId id="2147483939" r:id="rId15"/>
    <p:sldLayoutId id="2147483940" r:id="rId16"/>
    <p:sldLayoutId id="2147483941" r:id="rId17"/>
    <p:sldLayoutId id="2147483942" r:id="rId18"/>
    <p:sldLayoutId id="2147483944" r:id="rId19"/>
    <p:sldLayoutId id="2147483945" r:id="rId20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FC0DA-26E9-4D11-B8EC-A6BA4C9EB1BC}" type="datetimeFigureOut">
              <a:rPr lang="sr-Latn-RS" smtClean="0"/>
              <a:t>9.6.2024.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D1C8C-E1CC-4431-94BB-8271633289FF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669698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sloboz@hotmail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emf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emf"/><Relationship Id="rId4" Type="http://schemas.openxmlformats.org/officeDocument/2006/relationships/image" Target="../media/image2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600744" y="-85427"/>
            <a:ext cx="5832648" cy="1066156"/>
          </a:xfrm>
        </p:spPr>
        <p:txBody>
          <a:bodyPr>
            <a:noAutofit/>
          </a:bodyPr>
          <a:lstStyle/>
          <a:p>
            <a:r>
              <a:rPr lang="sr-Cyrl-ME" sz="2500" b="1" dirty="0">
                <a:solidFill>
                  <a:schemeClr val="accent6">
                    <a:lumMod val="75000"/>
                  </a:schemeClr>
                </a:solidFill>
              </a:rPr>
              <a:t>ГЕОТЕХНИЧК</a:t>
            </a:r>
            <a:r>
              <a:rPr lang="en-US" sz="2500" b="1" dirty="0">
                <a:solidFill>
                  <a:schemeClr val="accent6">
                    <a:lumMod val="75000"/>
                  </a:schemeClr>
                </a:solidFill>
              </a:rPr>
              <a:t>A</a:t>
            </a:r>
            <a:r>
              <a:rPr lang="sr-Cyrl-ME" sz="2500" b="1" dirty="0">
                <a:solidFill>
                  <a:schemeClr val="accent6">
                    <a:lumMod val="75000"/>
                  </a:schemeClr>
                </a:solidFill>
              </a:rPr>
              <a:t> СИДРА</a:t>
            </a:r>
            <a:endParaRPr lang="en-US" sz="25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Text Placeholder 2"/>
          <p:cNvSpPr txBox="1">
            <a:spLocks/>
          </p:cNvSpPr>
          <p:nvPr/>
        </p:nvSpPr>
        <p:spPr>
          <a:xfrm>
            <a:off x="6888088" y="5833138"/>
            <a:ext cx="5184576" cy="864096"/>
          </a:xfrm>
          <a:prstGeom prst="rect">
            <a:avLst/>
          </a:prstGeom>
          <a:solidFill>
            <a:srgbClr val="DD462F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r-Cyrl-ME" sz="1700" dirty="0">
                <a:solidFill>
                  <a:schemeClr val="bg1"/>
                </a:solidFill>
              </a:rPr>
              <a:t>Предавач</a:t>
            </a:r>
            <a:r>
              <a:rPr lang="en-US" sz="1700" dirty="0">
                <a:solidFill>
                  <a:schemeClr val="bg1"/>
                </a:solidFill>
              </a:rPr>
              <a:t>:</a:t>
            </a:r>
            <a:r>
              <a:rPr lang="sr-Cyrl-ME" sz="1700" dirty="0">
                <a:solidFill>
                  <a:schemeClr val="bg1"/>
                </a:solidFill>
              </a:rPr>
              <a:t> Др Слободан Живаљевић</a:t>
            </a:r>
            <a:r>
              <a:rPr lang="sr-Latn-ME" sz="1700" dirty="0">
                <a:solidFill>
                  <a:schemeClr val="bg1"/>
                </a:solidFill>
              </a:rPr>
              <a:t>, </a:t>
            </a:r>
            <a:r>
              <a:rPr lang="sr-Cyrl-ME" sz="1700" dirty="0">
                <a:solidFill>
                  <a:schemeClr val="bg1"/>
                </a:solidFill>
              </a:rPr>
              <a:t>дипл. инж.</a:t>
            </a:r>
            <a:r>
              <a:rPr lang="en-US" sz="1700" dirty="0">
                <a:solidFill>
                  <a:schemeClr val="bg1"/>
                </a:solidFill>
              </a:rPr>
              <a:t> </a:t>
            </a:r>
            <a:r>
              <a:rPr lang="sr-Cyrl-ME" sz="1700" dirty="0">
                <a:solidFill>
                  <a:schemeClr val="bg1"/>
                </a:solidFill>
              </a:rPr>
              <a:t>грађ.</a:t>
            </a:r>
            <a:br>
              <a:rPr lang="en-US" sz="1700" dirty="0">
                <a:solidFill>
                  <a:schemeClr val="bg1"/>
                </a:solidFill>
              </a:rPr>
            </a:br>
            <a:r>
              <a:rPr lang="sr-Latn-ME" sz="1700" i="1" dirty="0">
                <a:solidFill>
                  <a:schemeClr val="bg1"/>
                </a:solidFill>
                <a:hlinkClick r:id="rId3"/>
              </a:rPr>
              <a:t>sloboz</a:t>
            </a:r>
            <a:r>
              <a:rPr lang="en-US" sz="1700" i="1" dirty="0">
                <a:solidFill>
                  <a:schemeClr val="bg1"/>
                </a:solidFill>
                <a:hlinkClick r:id="rId3"/>
              </a:rPr>
              <a:t>@</a:t>
            </a:r>
            <a:r>
              <a:rPr lang="sr-Latn-ME" sz="1700" i="1" dirty="0">
                <a:solidFill>
                  <a:schemeClr val="bg1"/>
                </a:solidFill>
                <a:hlinkClick r:id="rId3"/>
              </a:rPr>
              <a:t>hotmail.com</a:t>
            </a:r>
            <a:endParaRPr lang="sr-Latn-ME" sz="1700" i="1" dirty="0">
              <a:solidFill>
                <a:schemeClr val="bg1"/>
              </a:solidFill>
            </a:endParaRPr>
          </a:p>
        </p:txBody>
      </p:sp>
      <p:sp>
        <p:nvSpPr>
          <p:cNvPr id="7" name="Text Placeholder 2"/>
          <p:cNvSpPr txBox="1">
            <a:spLocks/>
          </p:cNvSpPr>
          <p:nvPr/>
        </p:nvSpPr>
        <p:spPr>
          <a:xfrm>
            <a:off x="191344" y="869772"/>
            <a:ext cx="6359818" cy="2943370"/>
          </a:xfrm>
          <a:prstGeom prst="rect">
            <a:avLst/>
          </a:prstGeom>
          <a:solidFill>
            <a:srgbClr val="DD462F"/>
          </a:solidFill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+mj-lt"/>
              <a:buAutoNum type="arabicPeriod"/>
            </a:pPr>
            <a:r>
              <a:rPr lang="sr-Cyrl-ME" sz="1700" dirty="0">
                <a:solidFill>
                  <a:schemeClr val="bg1"/>
                </a:solidFill>
              </a:rPr>
              <a:t>Рачунски примјер. Потпорни зид са сидром према </a:t>
            </a:r>
            <a:r>
              <a:rPr lang="en-US" sz="1700" dirty="0">
                <a:solidFill>
                  <a:schemeClr val="bg1"/>
                </a:solidFill>
              </a:rPr>
              <a:t>EC7.</a:t>
            </a:r>
            <a:endParaRPr lang="sr-Cyrl-ME" sz="17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sr-Cyrl-ME" sz="1700" dirty="0">
                <a:solidFill>
                  <a:schemeClr val="bg1"/>
                </a:solidFill>
              </a:rPr>
              <a:t>Адхезиона сидра.Носивост.</a:t>
            </a:r>
            <a:endParaRPr lang="en-US" sz="17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700" dirty="0">
                <a:solidFill>
                  <a:schemeClr val="bg1"/>
                </a:solidFill>
              </a:rPr>
              <a:t>SN </a:t>
            </a:r>
            <a:r>
              <a:rPr lang="sr-Cyrl-ME" sz="1700" dirty="0">
                <a:solidFill>
                  <a:schemeClr val="bg1"/>
                </a:solidFill>
              </a:rPr>
              <a:t>анкери</a:t>
            </a:r>
            <a:endParaRPr lang="en-US" sz="1700" dirty="0">
              <a:solidFill>
                <a:schemeClr val="bg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sr-Cyrl-ME" sz="1700" dirty="0">
                <a:solidFill>
                  <a:schemeClr val="bg1"/>
                </a:solidFill>
              </a:rPr>
              <a:t>Самобушећи анкери </a:t>
            </a:r>
            <a:r>
              <a:rPr lang="en-US" sz="1700" dirty="0">
                <a:solidFill>
                  <a:schemeClr val="bg1"/>
                </a:solidFill>
              </a:rPr>
              <a:t>(SDA, IBO)</a:t>
            </a:r>
          </a:p>
          <a:p>
            <a:pPr marL="342900" indent="-342900">
              <a:buFont typeface="+mj-lt"/>
              <a:buAutoNum type="arabicPeriod"/>
            </a:pPr>
            <a:r>
              <a:rPr lang="sr-Cyrl-ME" sz="1700" dirty="0">
                <a:solidFill>
                  <a:schemeClr val="bg1"/>
                </a:solidFill>
              </a:rPr>
              <a:t>Претходнонапрегнута сидра</a:t>
            </a:r>
            <a:endParaRPr lang="en-US" sz="17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604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long white ruler with black text&#10;&#10;Description automatically generated">
            <a:extLst>
              <a:ext uri="{FF2B5EF4-FFF2-40B4-BE49-F238E27FC236}">
                <a16:creationId xmlns:a16="http://schemas.microsoft.com/office/drawing/2014/main" id="{FF62A69A-DBDB-8739-69E1-DE41ACAB20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9790163" cy="4041843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8251F815-6C97-3B0B-43D6-00F9DD26D253}"/>
              </a:ext>
            </a:extLst>
          </p:cNvPr>
          <p:cNvSpPr txBox="1"/>
          <p:nvPr/>
        </p:nvSpPr>
        <p:spPr>
          <a:xfrm>
            <a:off x="883457" y="5790819"/>
            <a:ext cx="409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F0"/>
                </a:solidFill>
                <a:latin typeface="Symbol" panose="05050102010706020507" pitchFamily="18" charset="2"/>
              </a:rPr>
              <a:t>d</a:t>
            </a:r>
            <a:endParaRPr lang="en-US" sz="2800" b="1" baseline="-25000" dirty="0">
              <a:solidFill>
                <a:srgbClr val="00B0F0"/>
              </a:solidFill>
              <a:latin typeface="Symbol" panose="05050102010706020507" pitchFamily="18" charset="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272DF0-1A69-A598-18CA-DE0905C85DE5}"/>
              </a:ext>
            </a:extLst>
          </p:cNvPr>
          <p:cNvSpPr txBox="1"/>
          <p:nvPr/>
        </p:nvSpPr>
        <p:spPr>
          <a:xfrm>
            <a:off x="0" y="132045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u="sng" dirty="0">
                <a:solidFill>
                  <a:srgbClr val="002060"/>
                </a:solidFill>
              </a:rPr>
              <a:t>SN </a:t>
            </a:r>
            <a:r>
              <a:rPr lang="en-US" sz="2100" b="1" u="sng" dirty="0" err="1">
                <a:solidFill>
                  <a:srgbClr val="002060"/>
                </a:solidFill>
              </a:rPr>
              <a:t>ankeri</a:t>
            </a:r>
            <a:r>
              <a:rPr lang="en-US" sz="2100" b="1" u="sng" dirty="0">
                <a:solidFill>
                  <a:srgbClr val="002060"/>
                </a:solidFill>
              </a:rPr>
              <a:t> (</a:t>
            </a:r>
            <a:r>
              <a:rPr lang="en-US" sz="2100" b="1" i="1" u="sng" dirty="0">
                <a:solidFill>
                  <a:srgbClr val="002060"/>
                </a:solidFill>
              </a:rPr>
              <a:t>Store-</a:t>
            </a:r>
            <a:r>
              <a:rPr lang="en-US" sz="2100" b="1" i="1" u="sng" dirty="0" err="1">
                <a:solidFill>
                  <a:srgbClr val="002060"/>
                </a:solidFill>
              </a:rPr>
              <a:t>Norfors</a:t>
            </a:r>
            <a:r>
              <a:rPr lang="en-US" sz="2100" b="1" i="1" u="sng" dirty="0">
                <a:solidFill>
                  <a:srgbClr val="002060"/>
                </a:solidFill>
              </a:rPr>
              <a:t>-Anchors</a:t>
            </a:r>
            <a:r>
              <a:rPr lang="en-US" sz="2100" b="1" u="sng" dirty="0">
                <a:solidFill>
                  <a:srgbClr val="002060"/>
                </a:solidFill>
              </a:rPr>
              <a:t>)</a:t>
            </a:r>
            <a:endParaRPr lang="sr-Latn-ME" sz="2100" b="1" u="sng" dirty="0">
              <a:solidFill>
                <a:srgbClr val="002060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4EFED0-359A-F0A3-C8EB-B972CF91EAE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-13000" contrast="20000"/>
          </a:blip>
          <a:stretch>
            <a:fillRect/>
          </a:stretch>
        </p:blipFill>
        <p:spPr>
          <a:xfrm>
            <a:off x="4678263" y="211257"/>
            <a:ext cx="7248128" cy="30629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26A4045-3A6E-B522-2434-4F80F412A7F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5294" t="12182" r="11734" b="12079"/>
          <a:stretch/>
        </p:blipFill>
        <p:spPr>
          <a:xfrm>
            <a:off x="8035702" y="3407643"/>
            <a:ext cx="3890689" cy="221624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4FB6C0E-6967-D002-D566-6D1BC7DB6E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7687" b="29090"/>
          <a:stretch/>
        </p:blipFill>
        <p:spPr>
          <a:xfrm>
            <a:off x="265609" y="653471"/>
            <a:ext cx="2373339" cy="2074908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07C569B-DAFF-EEE8-E4EE-380C51670DC2}"/>
              </a:ext>
            </a:extLst>
          </p:cNvPr>
          <p:cNvCxnSpPr/>
          <p:nvPr/>
        </p:nvCxnSpPr>
        <p:spPr>
          <a:xfrm flipH="1">
            <a:off x="1271464" y="2643556"/>
            <a:ext cx="1008112" cy="374441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A7F2A154-3A0D-3DF3-0E73-A01FC0DFA26A}"/>
              </a:ext>
            </a:extLst>
          </p:cNvPr>
          <p:cNvCxnSpPr>
            <a:cxnSpLocks/>
          </p:cNvCxnSpPr>
          <p:nvPr/>
        </p:nvCxnSpPr>
        <p:spPr>
          <a:xfrm flipH="1">
            <a:off x="4118770" y="4653136"/>
            <a:ext cx="135707" cy="576064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4E491FF-E285-E729-E6EC-875059E63FA2}"/>
              </a:ext>
            </a:extLst>
          </p:cNvPr>
          <p:cNvCxnSpPr>
            <a:cxnSpLocks/>
          </p:cNvCxnSpPr>
          <p:nvPr/>
        </p:nvCxnSpPr>
        <p:spPr>
          <a:xfrm flipH="1">
            <a:off x="6595901" y="5445224"/>
            <a:ext cx="76163" cy="360040"/>
          </a:xfrm>
          <a:prstGeom prst="line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8C4A150-915B-8E88-03C6-556B4C414385}"/>
              </a:ext>
            </a:extLst>
          </p:cNvPr>
          <p:cNvSpPr txBox="1"/>
          <p:nvPr/>
        </p:nvSpPr>
        <p:spPr>
          <a:xfrm>
            <a:off x="4118770" y="4129916"/>
            <a:ext cx="5341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D</a:t>
            </a:r>
            <a:endParaRPr lang="en-US" sz="2800" b="1" baseline="-25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3A0F052-C877-AE45-8802-40E597683FF5}"/>
              </a:ext>
            </a:extLst>
          </p:cNvPr>
          <p:cNvSpPr txBox="1"/>
          <p:nvPr/>
        </p:nvSpPr>
        <p:spPr>
          <a:xfrm>
            <a:off x="6552693" y="4967590"/>
            <a:ext cx="8394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d, </a:t>
            </a:r>
            <a:r>
              <a:rPr lang="en-US" sz="2800" b="1" dirty="0">
                <a:latin typeface="Symbol" panose="05050102010706020507" pitchFamily="18" charset="2"/>
              </a:rPr>
              <a:t>f</a:t>
            </a:r>
            <a:endParaRPr lang="en-US" sz="2800" b="1" baseline="-25000" dirty="0">
              <a:latin typeface="Symbol" panose="05050102010706020507" pitchFamily="18" charset="2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5C83111-D5B6-56F3-D1E3-B3B45086B338}"/>
              </a:ext>
            </a:extLst>
          </p:cNvPr>
          <p:cNvCxnSpPr/>
          <p:nvPr/>
        </p:nvCxnSpPr>
        <p:spPr>
          <a:xfrm flipH="1">
            <a:off x="789490" y="2460113"/>
            <a:ext cx="1008112" cy="3744416"/>
          </a:xfrm>
          <a:prstGeom prst="line">
            <a:avLst/>
          </a:prstGeom>
          <a:ln w="28575">
            <a:solidFill>
              <a:srgbClr val="00B0F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6B10AE7-169A-605F-87FC-6E6F687CFCD4}"/>
              </a:ext>
            </a:extLst>
          </p:cNvPr>
          <p:cNvCxnSpPr>
            <a:cxnSpLocks/>
          </p:cNvCxnSpPr>
          <p:nvPr/>
        </p:nvCxnSpPr>
        <p:spPr>
          <a:xfrm>
            <a:off x="789490" y="6225618"/>
            <a:ext cx="504056" cy="144016"/>
          </a:xfrm>
          <a:prstGeom prst="line">
            <a:avLst/>
          </a:prstGeom>
          <a:ln w="28575">
            <a:solidFill>
              <a:srgbClr val="00B0F0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ECE664CB-6158-6178-1269-58B1F5EFFD3A}"/>
              </a:ext>
            </a:extLst>
          </p:cNvPr>
          <p:cNvSpPr/>
          <p:nvPr/>
        </p:nvSpPr>
        <p:spPr>
          <a:xfrm rot="882970">
            <a:off x="89245" y="3798302"/>
            <a:ext cx="1263130" cy="378238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919EE6-00EE-D4DE-047E-31FB98DD7A5E}"/>
              </a:ext>
            </a:extLst>
          </p:cNvPr>
          <p:cNvSpPr txBox="1"/>
          <p:nvPr/>
        </p:nvSpPr>
        <p:spPr>
          <a:xfrm>
            <a:off x="262728" y="4069164"/>
            <a:ext cx="409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2800" b="1" baseline="-250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" name="Picture 34" descr="A long metal rod with holes&#10;&#10;Description automatically generated">
            <a:extLst>
              <a:ext uri="{FF2B5EF4-FFF2-40B4-BE49-F238E27FC236}">
                <a16:creationId xmlns:a16="http://schemas.microsoft.com/office/drawing/2014/main" id="{44135CE0-7E35-C941-7A9D-ACB522B4250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545" y="992148"/>
            <a:ext cx="7040314" cy="2675925"/>
          </a:xfrm>
          <a:prstGeom prst="rect">
            <a:avLst/>
          </a:prstGeom>
          <a:effectLst>
            <a:outerShdw blurRad="50800" dist="38100" dir="2700000" sx="103000" sy="103000" algn="tl" rotWithShape="0">
              <a:prstClr val="black">
                <a:alpha val="40000"/>
              </a:prstClr>
            </a:outerShdw>
          </a:effectLst>
        </p:spPr>
      </p:pic>
      <p:sp>
        <p:nvSpPr>
          <p:cNvPr id="36" name="Arrow: Right 35">
            <a:extLst>
              <a:ext uri="{FF2B5EF4-FFF2-40B4-BE49-F238E27FC236}">
                <a16:creationId xmlns:a16="http://schemas.microsoft.com/office/drawing/2014/main" id="{21D8A49C-A2EE-0779-F33F-577097460E62}"/>
              </a:ext>
            </a:extLst>
          </p:cNvPr>
          <p:cNvSpPr/>
          <p:nvPr/>
        </p:nvSpPr>
        <p:spPr>
          <a:xfrm rot="11693972">
            <a:off x="3487205" y="1082369"/>
            <a:ext cx="1263130" cy="378238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5EB8230-3AAF-E90E-A405-539FEE59BBA1}"/>
              </a:ext>
            </a:extLst>
          </p:cNvPr>
          <p:cNvSpPr txBox="1"/>
          <p:nvPr/>
        </p:nvSpPr>
        <p:spPr>
          <a:xfrm>
            <a:off x="3819716" y="645959"/>
            <a:ext cx="409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endParaRPr lang="en-US" sz="2800" b="1" baseline="-250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34B69095-D294-51F6-D7F2-A52B54C8754B}"/>
              </a:ext>
            </a:extLst>
          </p:cNvPr>
          <p:cNvSpPr/>
          <p:nvPr/>
        </p:nvSpPr>
        <p:spPr>
          <a:xfrm rot="965481">
            <a:off x="6999811" y="1616883"/>
            <a:ext cx="1263130" cy="37823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4FF13F5-F5FE-A06C-AD4A-615A06BF444A}"/>
              </a:ext>
            </a:extLst>
          </p:cNvPr>
          <p:cNvSpPr txBox="1"/>
          <p:nvPr/>
        </p:nvSpPr>
        <p:spPr>
          <a:xfrm>
            <a:off x="8430032" y="1513126"/>
            <a:ext cx="6049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000" b="1" baseline="-25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163369FE-6152-F80F-329B-A0DD1280A180}"/>
              </a:ext>
            </a:extLst>
          </p:cNvPr>
          <p:cNvSpPr/>
          <p:nvPr/>
        </p:nvSpPr>
        <p:spPr>
          <a:xfrm rot="965481">
            <a:off x="6724500" y="2623403"/>
            <a:ext cx="1263130" cy="378238"/>
          </a:xfrm>
          <a:prstGeom prst="rightArrow">
            <a:avLst/>
          </a:prstGeom>
          <a:solidFill>
            <a:srgbClr val="00B05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B050"/>
              </a:solidFill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35AD76A-56BF-ABE3-CDD6-6C265EF33840}"/>
              </a:ext>
            </a:extLst>
          </p:cNvPr>
          <p:cNvSpPr txBox="1"/>
          <p:nvPr/>
        </p:nvSpPr>
        <p:spPr>
          <a:xfrm>
            <a:off x="8035702" y="2728379"/>
            <a:ext cx="60498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US" sz="3000" b="1" baseline="-25000" dirty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FA88F1-374F-94A9-E9FC-BE388F6DC0CA}"/>
              </a:ext>
            </a:extLst>
          </p:cNvPr>
          <p:cNvSpPr txBox="1"/>
          <p:nvPr/>
        </p:nvSpPr>
        <p:spPr>
          <a:xfrm>
            <a:off x="2359904" y="6052429"/>
            <a:ext cx="2007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Pasivno</a:t>
            </a:r>
            <a:r>
              <a:rPr lang="en-US" sz="2000" b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sidro</a:t>
            </a:r>
            <a:endParaRPr lang="en-US" sz="2000" b="1" baseline="-250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54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7" grpId="0"/>
      <p:bldP spid="18" grpId="0"/>
      <p:bldP spid="29" grpId="0" animBg="1"/>
      <p:bldP spid="30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u="sng" dirty="0" err="1">
                <a:solidFill>
                  <a:srgbClr val="002060"/>
                </a:solidFill>
              </a:rPr>
              <a:t>Prora</a:t>
            </a:r>
            <a:r>
              <a:rPr lang="sr-Latn-ME" sz="2100" b="1" u="sng" dirty="0">
                <a:solidFill>
                  <a:srgbClr val="002060"/>
                </a:solidFill>
              </a:rPr>
              <a:t>čun </a:t>
            </a:r>
            <a:r>
              <a:rPr lang="en-US" sz="2100" b="1" u="sng" dirty="0">
                <a:solidFill>
                  <a:srgbClr val="002060"/>
                </a:solidFill>
              </a:rPr>
              <a:t>SN anker</a:t>
            </a:r>
            <a:r>
              <a:rPr lang="sr-Latn-ME" sz="2100" b="1" u="sng" dirty="0">
                <a:solidFill>
                  <a:srgbClr val="002060"/>
                </a:solidFill>
              </a:rPr>
              <a:t>a nosivosti </a:t>
            </a:r>
            <a:r>
              <a:rPr lang="en-US" sz="2100" b="1" u="sng" dirty="0">
                <a:solidFill>
                  <a:srgbClr val="002060"/>
                </a:solidFill>
              </a:rPr>
              <a:t>N=</a:t>
            </a:r>
            <a:r>
              <a:rPr lang="sr-Latn-ME" sz="2100" b="1" u="sng" dirty="0">
                <a:solidFill>
                  <a:srgbClr val="002060"/>
                </a:solidFill>
              </a:rPr>
              <a:t>200kN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4F39E9-F817-C96F-3443-126865F0A6FF}"/>
              </a:ext>
            </a:extLst>
          </p:cNvPr>
          <p:cNvSpPr txBox="1"/>
          <p:nvPr/>
        </p:nvSpPr>
        <p:spPr>
          <a:xfrm>
            <a:off x="114054" y="332656"/>
            <a:ext cx="5904656" cy="329320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R="0" algn="l" rtl="0"/>
            <a:r>
              <a:rPr lang="sl-SI" sz="1600" b="1" i="0" u="none" strike="noStrike" baseline="0" dirty="0">
                <a:latin typeface="Arial" panose="020B0604020202020204" pitchFamily="34" charset="0"/>
              </a:rPr>
              <a:t>Nosivost tijela ankera </a:t>
            </a:r>
            <a:r>
              <a:rPr lang="sl-SI" sz="1600" b="0" i="0" u="none" strike="noStrike" baseline="0" dirty="0">
                <a:latin typeface="Symbol" panose="05050102010706020507" pitchFamily="18" charset="2"/>
              </a:rPr>
              <a:t>f32</a:t>
            </a:r>
            <a:r>
              <a:rPr lang="sl-SI" sz="16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sl-SI" sz="1600" b="1" i="0" u="none" strike="noStrike" baseline="0" dirty="0">
                <a:latin typeface="Arial" panose="020B0604020202020204" pitchFamily="34" charset="0"/>
              </a:rPr>
              <a:t>od BSt 500/560</a:t>
            </a:r>
          </a:p>
          <a:p>
            <a:pPr marR="0" algn="l" rtl="0"/>
            <a:endParaRPr lang="sl-SI" sz="1600" b="1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600" b="0" i="0" u="none" strike="noStrike" baseline="0" dirty="0">
                <a:latin typeface="Arial" panose="020B0604020202020204" pitchFamily="34" charset="0"/>
              </a:rPr>
              <a:t>Prečnik tijela ankera </a:t>
            </a:r>
            <a:r>
              <a:rPr lang="sl-SI" sz="1600" b="0" i="0" u="none" strike="noStrike" baseline="0" dirty="0">
                <a:latin typeface="Symbol" panose="05050102010706020507" pitchFamily="18" charset="2"/>
              </a:rPr>
              <a:t>f32</a:t>
            </a:r>
            <a:r>
              <a:rPr lang="sl-SI" sz="1600" b="0" i="0" u="none" strike="noStrike" baseline="0" dirty="0">
                <a:latin typeface="Arial" panose="020B0604020202020204" pitchFamily="34" charset="0"/>
              </a:rPr>
              <a:t> =&gt;Aa1=8,0cm</a:t>
            </a:r>
            <a:r>
              <a:rPr lang="sl-SI" sz="1600" b="0" i="0" u="none" strike="noStrike" baseline="30000" dirty="0">
                <a:latin typeface="Arial" panose="020B0604020202020204" pitchFamily="34" charset="0"/>
              </a:rPr>
              <a:t>2</a:t>
            </a:r>
            <a:endParaRPr lang="sl-SI" sz="1600" dirty="0">
              <a:latin typeface="Arial" panose="020B0604020202020204" pitchFamily="34" charset="0"/>
            </a:endParaRPr>
          </a:p>
          <a:p>
            <a:pPr marR="0" algn="l" rtl="0"/>
            <a:endParaRPr lang="sl-SI" sz="16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600" b="0" i="0" u="none" strike="noStrike" baseline="0" dirty="0">
                <a:latin typeface="Symbol" panose="05050102010706020507" pitchFamily="18" charset="2"/>
              </a:rPr>
              <a:t>s</a:t>
            </a:r>
            <a:r>
              <a:rPr lang="sl-SI" sz="1600" b="0" i="0" u="none" strike="noStrike" baseline="-25000" dirty="0">
                <a:latin typeface="Arial" panose="020B0604020202020204" pitchFamily="34" charset="0"/>
              </a:rPr>
              <a:t>dop</a:t>
            </a:r>
            <a:r>
              <a:rPr lang="sl-SI" sz="1600" b="0" i="0" u="none" strike="noStrike" baseline="0" dirty="0">
                <a:latin typeface="Arial" panose="020B0604020202020204" pitchFamily="34" charset="0"/>
              </a:rPr>
              <a:t>=50/1.50=33.00 kN/cm</a:t>
            </a:r>
            <a:r>
              <a:rPr lang="sl-SI" sz="1600" b="0" i="0" u="none" strike="noStrike" baseline="30000" dirty="0">
                <a:latin typeface="Arial" panose="020B0604020202020204" pitchFamily="34" charset="0"/>
              </a:rPr>
              <a:t>2</a:t>
            </a:r>
            <a:endParaRPr lang="sl-SI" sz="16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endParaRPr lang="sl-SI" sz="16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pl-PL" sz="1600" b="0" i="0" u="none" strike="noStrike" baseline="0" dirty="0" err="1">
                <a:latin typeface="Arial" panose="020B0604020202020204" pitchFamily="34" charset="0"/>
              </a:rPr>
              <a:t>Površina</a:t>
            </a:r>
            <a:r>
              <a:rPr lang="pl-PL" sz="16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pl-PL" sz="1600" b="0" i="0" u="none" strike="noStrike" baseline="0" dirty="0" err="1">
                <a:latin typeface="Arial" panose="020B0604020202020204" pitchFamily="34" charset="0"/>
              </a:rPr>
              <a:t>presjeka</a:t>
            </a:r>
            <a:r>
              <a:rPr lang="pl-PL" sz="1600" b="0" i="0" u="none" strike="noStrike" baseline="0" dirty="0">
                <a:latin typeface="Arial" panose="020B0604020202020204" pitchFamily="34" charset="0"/>
              </a:rPr>
              <a:t> na </a:t>
            </a:r>
            <a:r>
              <a:rPr lang="pl-PL" sz="1600" b="0" i="0" u="none" strike="noStrike" baseline="0" dirty="0" err="1">
                <a:latin typeface="Arial" panose="020B0604020202020204" pitchFamily="34" charset="0"/>
              </a:rPr>
              <a:t>mjestu</a:t>
            </a:r>
            <a:r>
              <a:rPr lang="pl-PL" sz="16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pl-PL" sz="1600" b="0" i="0" u="none" strike="noStrike" baseline="0" dirty="0" err="1">
                <a:latin typeface="Arial" panose="020B0604020202020204" pitchFamily="34" charset="0"/>
              </a:rPr>
              <a:t>navoja</a:t>
            </a:r>
            <a:r>
              <a:rPr lang="pl-PL" sz="1600" b="0" i="0" u="none" strike="noStrike" baseline="0" dirty="0">
                <a:latin typeface="Arial" panose="020B0604020202020204" pitchFamily="34" charset="0"/>
              </a:rPr>
              <a:t>:</a:t>
            </a:r>
          </a:p>
          <a:p>
            <a:pPr marR="0" algn="l" rtl="0"/>
            <a:endParaRPr lang="sl-SI" sz="16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600" b="0" i="0" u="none" strike="noStrike" baseline="0" dirty="0">
                <a:latin typeface="Arial" panose="020B0604020202020204" pitchFamily="34" charset="0"/>
              </a:rPr>
              <a:t>Navrtka M28=&gt; Aa2=6,15 cm</a:t>
            </a:r>
            <a:r>
              <a:rPr lang="sl-SI" sz="1600" b="0" i="0" u="none" strike="noStrike" baseline="30000" dirty="0">
                <a:latin typeface="Arial" panose="020B0604020202020204" pitchFamily="34" charset="0"/>
              </a:rPr>
              <a:t>2</a:t>
            </a:r>
            <a:r>
              <a:rPr lang="sl-SI" sz="1600" b="0" i="0" u="none" strike="noStrike" baseline="0" dirty="0">
                <a:latin typeface="Arial" panose="020B0604020202020204" pitchFamily="34" charset="0"/>
              </a:rPr>
              <a:t> 	</a:t>
            </a:r>
          </a:p>
          <a:p>
            <a:pPr marR="0" algn="l" rtl="0"/>
            <a:endParaRPr lang="sl-SI" sz="1600" dirty="0">
              <a:latin typeface="Arial" panose="020B0604020202020204" pitchFamily="34" charset="0"/>
            </a:endParaRPr>
          </a:p>
          <a:p>
            <a:pPr marR="0" algn="l" rtl="0"/>
            <a:r>
              <a:rPr lang="fi-FI" sz="1600" b="0" i="0" u="none" strike="noStrike" baseline="0" dirty="0">
                <a:latin typeface="Arial" panose="020B0604020202020204" pitchFamily="34" charset="0"/>
              </a:rPr>
              <a:t>Maksimalna sila tijela ankera</a:t>
            </a:r>
          </a:p>
          <a:p>
            <a:pPr marR="0" algn="l" rtl="0"/>
            <a:endParaRPr lang="sl-SI" sz="16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600" b="0" i="0" u="none" strike="noStrike" baseline="0" dirty="0">
                <a:latin typeface="Arial" panose="020B0604020202020204" pitchFamily="34" charset="0"/>
              </a:rPr>
              <a:t>N=33x6,15=203</a:t>
            </a:r>
            <a:r>
              <a:rPr lang="sl-SI" sz="1600" b="0" i="0" u="none" strike="noStrike" dirty="0">
                <a:latin typeface="Arial" panose="020B0604020202020204" pitchFamily="34" charset="0"/>
              </a:rPr>
              <a:t> </a:t>
            </a:r>
            <a:r>
              <a:rPr lang="sl-SI" sz="1600" b="0" i="0" u="none" strike="noStrike" baseline="0" dirty="0">
                <a:latin typeface="Arial" panose="020B0604020202020204" pitchFamily="34" charset="0"/>
              </a:rPr>
              <a:t>kN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BE42BA-0023-6589-4BB7-47D3A63D9A86}"/>
              </a:ext>
            </a:extLst>
          </p:cNvPr>
          <p:cNvSpPr txBox="1"/>
          <p:nvPr/>
        </p:nvSpPr>
        <p:spPr>
          <a:xfrm>
            <a:off x="6207942" y="392678"/>
            <a:ext cx="5904656" cy="221599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R="0" algn="l" rtl="0"/>
            <a:r>
              <a:rPr lang="sl-SI" sz="1700" dirty="0">
                <a:latin typeface="Arial" panose="020B0604020202020204" pitchFamily="34" charset="0"/>
              </a:rPr>
              <a:t>Kontak injekciona masa – krečnjak</a:t>
            </a:r>
            <a:endParaRPr lang="en-US" sz="1700" dirty="0">
              <a:latin typeface="Arial" panose="020B0604020202020204" pitchFamily="34" charset="0"/>
            </a:endParaRPr>
          </a:p>
          <a:p>
            <a:pPr marR="0" algn="l" rtl="0"/>
            <a:endParaRPr lang="en-US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MB30 =&gt; 	</a:t>
            </a:r>
            <a:r>
              <a:rPr lang="sl-SI" sz="19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t</a:t>
            </a:r>
            <a:r>
              <a:rPr lang="sl-SI" sz="1900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</a:rPr>
              <a:t>r</a:t>
            </a:r>
            <a:r>
              <a:rPr lang="sl-SI" sz="19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=1.10 MPa </a:t>
            </a:r>
            <a:r>
              <a:rPr lang="sl-SI" sz="1700" b="0" i="0" u="none" strike="noStrike" baseline="0" dirty="0">
                <a:latin typeface="Arial" panose="020B0604020202020204" pitchFamily="34" charset="0"/>
              </a:rPr>
              <a:t>= 0.110 kN/cm</a:t>
            </a:r>
            <a:r>
              <a:rPr lang="sl-SI" sz="1700" b="0" i="0" u="none" strike="noStrike" baseline="30000" dirty="0">
                <a:latin typeface="Arial" panose="020B0604020202020204" pitchFamily="34" charset="0"/>
              </a:rPr>
              <a:t>2</a:t>
            </a:r>
            <a:endParaRPr lang="en-US" sz="1700" baseline="-25000" dirty="0">
              <a:latin typeface="Arial" panose="020B0604020202020204" pitchFamily="34" charset="0"/>
            </a:endParaRPr>
          </a:p>
          <a:p>
            <a:pPr marR="0" algn="l" rtl="0"/>
            <a:endParaRPr lang="en-US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Anker - </a:t>
            </a:r>
            <a:r>
              <a:rPr lang="sl-SI" sz="1700" b="0" i="0" u="none" strike="noStrike" baseline="0" dirty="0">
                <a:latin typeface="Symbol" panose="05050102010706020507" pitchFamily="18" charset="2"/>
              </a:rPr>
              <a:t>f32</a:t>
            </a:r>
            <a:r>
              <a:rPr lang="sl-SI" sz="1700" b="0" i="0" u="none" strike="noStrike" baseline="0" dirty="0">
                <a:latin typeface="Arial" panose="020B0604020202020204" pitchFamily="34" charset="0"/>
              </a:rPr>
              <a:t>	D=44mm  	N=200kN</a:t>
            </a:r>
            <a:endParaRPr lang="en-US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endParaRPr lang="en-US" sz="1700" b="1" i="0" u="none" strike="noStrike" baseline="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R="0" algn="l" rtl="0"/>
            <a:r>
              <a:rPr lang="sl-SI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l</a:t>
            </a:r>
            <a:r>
              <a:rPr lang="sl-SI" sz="1700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sl-SI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=</a:t>
            </a:r>
            <a:r>
              <a:rPr lang="en-US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N</a:t>
            </a:r>
            <a:r>
              <a:rPr lang="sl-SI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/(D </a:t>
            </a:r>
            <a:r>
              <a:rPr lang="sl-SI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p t</a:t>
            </a:r>
            <a:r>
              <a:rPr lang="sl-SI" sz="1700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</a:rPr>
              <a:t>r</a:t>
            </a:r>
            <a:r>
              <a:rPr lang="sl-SI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)</a:t>
            </a:r>
            <a:r>
              <a:rPr lang="sl-SI" sz="1700" b="0" i="0" u="none" strike="noStrike" baseline="0" dirty="0">
                <a:latin typeface="Arial" panose="020B0604020202020204" pitchFamily="34" charset="0"/>
              </a:rPr>
              <a:t>= 200kN /(4.4x3.14x0.11)= 145 cm</a:t>
            </a:r>
          </a:p>
          <a:p>
            <a:pPr marR="0" lvl="1" algn="l" rtl="0"/>
            <a:endParaRPr lang="sv-SE" sz="1700" b="0" i="0" u="none" strike="noStrike" baseline="0" dirty="0">
              <a:latin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3617F2-459C-B25D-36C6-F057B84B35F3}"/>
              </a:ext>
            </a:extLst>
          </p:cNvPr>
          <p:cNvSpPr txBox="1"/>
          <p:nvPr/>
        </p:nvSpPr>
        <p:spPr>
          <a:xfrm>
            <a:off x="6207942" y="2793702"/>
            <a:ext cx="5904656" cy="244682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sl-SI" sz="1700" dirty="0">
                <a:latin typeface="Arial" panose="020B0604020202020204" pitchFamily="34" charset="0"/>
              </a:rPr>
              <a:t>Kontak čelik-injekciona masa</a:t>
            </a:r>
          </a:p>
          <a:p>
            <a:pPr marR="0" algn="l" rtl="0"/>
            <a:endParaRPr lang="sl-SI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MB30 =&gt; </a:t>
            </a:r>
            <a:r>
              <a:rPr lang="sl-SI" sz="1700" dirty="0">
                <a:latin typeface="Arial" panose="020B0604020202020204" pitchFamily="34" charset="0"/>
              </a:rPr>
              <a:t>	</a:t>
            </a:r>
            <a:r>
              <a:rPr lang="sv-SE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t</a:t>
            </a:r>
            <a:r>
              <a:rPr lang="sv-SE" sz="1700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</a:rPr>
              <a:t>p</a:t>
            </a:r>
            <a:r>
              <a:rPr lang="sv-SE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=0.76 MPa </a:t>
            </a:r>
            <a:r>
              <a:rPr lang="sv-SE" sz="1700" b="0" i="0" u="none" strike="noStrike" baseline="0" dirty="0">
                <a:latin typeface="Arial" panose="020B0604020202020204" pitchFamily="34" charset="0"/>
              </a:rPr>
              <a:t>= 0.076 kN/cm</a:t>
            </a:r>
            <a:r>
              <a:rPr lang="sv-SE" sz="1700" b="0" i="0" u="none" strike="noStrike" baseline="30000" dirty="0">
                <a:latin typeface="Arial" panose="020B0604020202020204" pitchFamily="34" charset="0"/>
              </a:rPr>
              <a:t>2</a:t>
            </a:r>
            <a:endParaRPr lang="sr-Latn-ME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endParaRPr lang="sl-SI" sz="1700" b="0" i="0" u="none" strike="noStrike" baseline="0" dirty="0">
              <a:latin typeface="Arial" panose="020B0604020202020204" pitchFamily="34" charset="0"/>
            </a:endParaRPr>
          </a:p>
          <a:p>
            <a:pPr marR="0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 Adhezija injekcione mase i tijela ankera </a:t>
            </a:r>
          </a:p>
          <a:p>
            <a:pPr marR="0" algn="l" rtl="0"/>
            <a:endParaRPr lang="sl-SI" sz="1700" b="0" i="0" u="none" strike="noStrike" baseline="0" dirty="0">
              <a:latin typeface="Arial" panose="020B0604020202020204" pitchFamily="34" charset="0"/>
            </a:endParaRPr>
          </a:p>
          <a:p>
            <a:pPr marR="0" lvl="1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Anker - </a:t>
            </a:r>
            <a:r>
              <a:rPr lang="sl-SI" sz="1700" b="0" i="0" u="none" strike="noStrike" baseline="0" dirty="0">
                <a:latin typeface="Symbol" panose="05050102010706020507" pitchFamily="18" charset="2"/>
              </a:rPr>
              <a:t>f32</a:t>
            </a:r>
            <a:r>
              <a:rPr lang="sl-SI" sz="1700" b="0" i="0" u="none" strike="noStrike" baseline="0" dirty="0">
                <a:latin typeface="Arial" panose="020B0604020202020204" pitchFamily="34" charset="0"/>
              </a:rPr>
              <a:t>	d=</a:t>
            </a:r>
            <a:r>
              <a:rPr lang="sl-SI" sz="1700" b="0" i="0" u="none" strike="noStrike" baseline="0" dirty="0">
                <a:latin typeface="Symbol" panose="05050102010706020507" pitchFamily="18" charset="2"/>
              </a:rPr>
              <a:t>f</a:t>
            </a:r>
            <a:r>
              <a:rPr lang="sl-SI" sz="1700" b="0" i="0" u="none" strike="noStrike" baseline="0" dirty="0">
                <a:latin typeface="Arial" panose="020B0604020202020204" pitchFamily="34" charset="0"/>
              </a:rPr>
              <a:t>=3.2cm</a:t>
            </a:r>
          </a:p>
          <a:p>
            <a:pPr marR="0" lvl="1" algn="l" rtl="0"/>
            <a:r>
              <a:rPr lang="sl-SI" sz="1700" b="0" i="0" u="none" strike="noStrike" baseline="0" dirty="0">
                <a:latin typeface="Arial" panose="020B0604020202020204" pitchFamily="34" charset="0"/>
              </a:rPr>
              <a:t>N=200kN</a:t>
            </a:r>
          </a:p>
          <a:p>
            <a:pPr marR="0" lvl="1" algn="l" rtl="0"/>
            <a:r>
              <a:rPr lang="en-US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l</a:t>
            </a:r>
            <a:r>
              <a:rPr lang="en-US" sz="1700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</a:rPr>
              <a:t>s</a:t>
            </a:r>
            <a:r>
              <a:rPr lang="en-US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=N/(n</a:t>
            </a:r>
            <a:r>
              <a:rPr lang="sr-Latn-ME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f</a:t>
            </a:r>
            <a:r>
              <a:rPr lang="sr-Latn-ME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 </a:t>
            </a:r>
            <a:r>
              <a:rPr lang="en-US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p</a:t>
            </a:r>
            <a:r>
              <a:rPr lang="sr-Latn-ME" sz="17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</a:rPr>
              <a:t> </a:t>
            </a:r>
            <a:r>
              <a:rPr lang="en-US" sz="1700" b="1" i="0" u="none" strike="noStrike" baseline="0" dirty="0" err="1">
                <a:solidFill>
                  <a:srgbClr val="002060"/>
                </a:solidFill>
                <a:latin typeface="Symbol" panose="05050102010706020507" pitchFamily="18" charset="2"/>
              </a:rPr>
              <a:t>t</a:t>
            </a:r>
            <a:r>
              <a:rPr lang="en-US" sz="1700" b="1" i="0" u="none" strike="noStrike" baseline="-25000" dirty="0" err="1">
                <a:solidFill>
                  <a:srgbClr val="002060"/>
                </a:solidFill>
                <a:latin typeface="Arial" panose="020B0604020202020204" pitchFamily="34" charset="0"/>
              </a:rPr>
              <a:t>p</a:t>
            </a:r>
            <a:r>
              <a:rPr lang="en-US" sz="1700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</a:rPr>
              <a:t>)=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200</a:t>
            </a:r>
            <a:r>
              <a:rPr lang="sr-Latn-ME" sz="1700" b="0" i="0" u="none" strike="noStrike" baseline="0" dirty="0">
                <a:latin typeface="Arial" panose="020B0604020202020204" pitchFamily="34" charset="0"/>
              </a:rPr>
              <a:t> kN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/(3.2</a:t>
            </a:r>
            <a:r>
              <a:rPr lang="sr-Latn-ME" sz="17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x</a:t>
            </a:r>
            <a:r>
              <a:rPr lang="sr-Latn-ME" sz="17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3.14</a:t>
            </a:r>
            <a:r>
              <a:rPr lang="sr-Latn-ME" sz="17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x</a:t>
            </a:r>
            <a:r>
              <a:rPr lang="sr-Latn-ME" sz="1700" b="0" i="0" u="none" strike="noStrike" baseline="0" dirty="0">
                <a:latin typeface="Arial" panose="020B0604020202020204" pitchFamily="34" charset="0"/>
              </a:rPr>
              <a:t> </a:t>
            </a:r>
            <a:r>
              <a:rPr lang="en-US" sz="1700" b="0" i="0" u="none" strike="noStrike" baseline="0" dirty="0">
                <a:latin typeface="Arial" panose="020B0604020202020204" pitchFamily="34" charset="0"/>
              </a:rPr>
              <a:t>0.076)=262 cm</a:t>
            </a:r>
            <a:endParaRPr lang="en-US" sz="1200" b="0" i="0" u="none" strike="noStrike" baseline="0" dirty="0">
              <a:latin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DC40636-6A3C-C9B6-1D06-EAA5A90EC2CB}"/>
              </a:ext>
            </a:extLst>
          </p:cNvPr>
          <p:cNvSpPr txBox="1"/>
          <p:nvPr/>
        </p:nvSpPr>
        <p:spPr>
          <a:xfrm>
            <a:off x="119336" y="3717032"/>
            <a:ext cx="5904656" cy="3046988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sl-SI" sz="1600" b="1" dirty="0">
                <a:latin typeface="Arial" panose="020B0604020202020204" pitchFamily="34" charset="0"/>
              </a:rPr>
              <a:t>Smičuća nosivost ankera</a:t>
            </a:r>
          </a:p>
          <a:p>
            <a:endParaRPr lang="sl-SI" sz="1600" dirty="0">
              <a:latin typeface="Arial" panose="020B0604020202020204" pitchFamily="34" charset="0"/>
            </a:endParaRPr>
          </a:p>
          <a:p>
            <a:r>
              <a:rPr lang="sl-SI" sz="1600" dirty="0">
                <a:latin typeface="Symbol" panose="05050102010706020507" pitchFamily="18" charset="2"/>
              </a:rPr>
              <a:t></a:t>
            </a:r>
            <a:r>
              <a:rPr lang="sl-SI" sz="1600" baseline="-25000" dirty="0">
                <a:latin typeface="Arial" panose="020B0604020202020204" pitchFamily="34" charset="0"/>
              </a:rPr>
              <a:t>doz</a:t>
            </a:r>
            <a:r>
              <a:rPr lang="sl-SI" sz="1600" dirty="0">
                <a:latin typeface="Arial" panose="020B0604020202020204" pitchFamily="34" charset="0"/>
              </a:rPr>
              <a:t>=50/1.73/1.5 = 25,64 kN/cm2</a:t>
            </a:r>
          </a:p>
          <a:p>
            <a:endParaRPr lang="sl-SI" sz="1600" dirty="0">
              <a:latin typeface="Arial" panose="020B0604020202020204" pitchFamily="34" charset="0"/>
            </a:endParaRPr>
          </a:p>
          <a:p>
            <a:r>
              <a:rPr lang="sl-SI" sz="1600" dirty="0">
                <a:latin typeface="Arial" panose="020B0604020202020204" pitchFamily="34" charset="0"/>
              </a:rPr>
              <a:t>Ukupna dozvoljena sila smicanja:	</a:t>
            </a:r>
            <a:endParaRPr lang="en-US" sz="1600" dirty="0">
              <a:latin typeface="Arial" panose="020B0604020202020204" pitchFamily="34" charset="0"/>
            </a:endParaRPr>
          </a:p>
          <a:p>
            <a:r>
              <a:rPr lang="sl-SI" sz="1600" dirty="0">
                <a:latin typeface="Arial" panose="020B0604020202020204" pitchFamily="34" charset="0"/>
              </a:rPr>
              <a:t>T= 25,64 </a:t>
            </a:r>
            <a:r>
              <a:rPr lang="en-US" sz="1600" dirty="0">
                <a:latin typeface="Arial" panose="020B0604020202020204" pitchFamily="34" charset="0"/>
              </a:rPr>
              <a:t>x </a:t>
            </a:r>
            <a:r>
              <a:rPr lang="sl-SI" sz="1600" dirty="0">
                <a:latin typeface="Arial" panose="020B0604020202020204" pitchFamily="34" charset="0"/>
              </a:rPr>
              <a:t>8,0 cm</a:t>
            </a:r>
            <a:r>
              <a:rPr lang="sl-SI" sz="1600" baseline="30000" dirty="0">
                <a:latin typeface="Arial" panose="020B0604020202020204" pitchFamily="34" charset="0"/>
              </a:rPr>
              <a:t>2</a:t>
            </a:r>
            <a:r>
              <a:rPr lang="sl-SI" sz="1600" dirty="0">
                <a:latin typeface="Arial" panose="020B0604020202020204" pitchFamily="34" charset="0"/>
              </a:rPr>
              <a:t>=205kN</a:t>
            </a:r>
            <a:endParaRPr lang="en-US" sz="1600" dirty="0">
              <a:latin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</a:endParaRPr>
          </a:p>
          <a:p>
            <a:r>
              <a:rPr lang="sl-SI" sz="1600" dirty="0">
                <a:latin typeface="Arial" panose="020B0604020202020204" pitchFamily="34" charset="0"/>
              </a:rPr>
              <a:t>Maksimalna kubatura krečnjačkog bloka</a:t>
            </a:r>
            <a:r>
              <a:rPr lang="en-US" sz="1600" dirty="0">
                <a:latin typeface="Arial" panose="020B0604020202020204" pitchFamily="34" charset="0"/>
              </a:rPr>
              <a:t> (</a:t>
            </a:r>
            <a:r>
              <a:rPr lang="en-US" sz="1600" dirty="0">
                <a:latin typeface="Symbol" panose="05050102010706020507" pitchFamily="18" charset="2"/>
              </a:rPr>
              <a:t>g</a:t>
            </a:r>
            <a:r>
              <a:rPr lang="sl-SI" sz="1600" dirty="0">
                <a:latin typeface="Arial" panose="020B0604020202020204" pitchFamily="34" charset="0"/>
              </a:rPr>
              <a:t>=</a:t>
            </a:r>
            <a:r>
              <a:rPr lang="en-US" sz="1600" dirty="0">
                <a:latin typeface="Arial" panose="020B0604020202020204" pitchFamily="34" charset="0"/>
              </a:rPr>
              <a:t>26 </a:t>
            </a:r>
            <a:r>
              <a:rPr lang="en-US" sz="1600" dirty="0" err="1">
                <a:latin typeface="Arial" panose="020B0604020202020204" pitchFamily="34" charset="0"/>
              </a:rPr>
              <a:t>kN</a:t>
            </a:r>
            <a:r>
              <a:rPr lang="en-US" sz="1600" dirty="0">
                <a:latin typeface="Arial" panose="020B0604020202020204" pitchFamily="34" charset="0"/>
              </a:rPr>
              <a:t>/m</a:t>
            </a:r>
            <a:r>
              <a:rPr lang="en-US" sz="1600" baseline="30000" dirty="0">
                <a:latin typeface="Arial" panose="020B0604020202020204" pitchFamily="34" charset="0"/>
              </a:rPr>
              <a:t>3</a:t>
            </a:r>
            <a:r>
              <a:rPr lang="en-US" sz="1600" dirty="0">
                <a:latin typeface="Arial" panose="020B0604020202020204" pitchFamily="34" charset="0"/>
              </a:rPr>
              <a:t>)</a:t>
            </a:r>
            <a:r>
              <a:rPr lang="sl-SI" sz="1600" dirty="0">
                <a:latin typeface="Arial" panose="020B0604020202020204" pitchFamily="34" charset="0"/>
              </a:rPr>
              <a:t> koju smicanjem prenosi jedan anker:</a:t>
            </a:r>
            <a:r>
              <a:rPr lang="en-US" sz="1600" dirty="0">
                <a:latin typeface="Arial" panose="020B0604020202020204" pitchFamily="34" charset="0"/>
              </a:rPr>
              <a:t>  </a:t>
            </a:r>
            <a:r>
              <a:rPr lang="sl-SI" sz="1600" b="1" dirty="0">
                <a:solidFill>
                  <a:srgbClr val="002060"/>
                </a:solidFill>
                <a:latin typeface="Arial" panose="020B0604020202020204" pitchFamily="34" charset="0"/>
              </a:rPr>
              <a:t>V=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</a:rPr>
              <a:t>T/</a:t>
            </a:r>
            <a:r>
              <a:rPr lang="sl-SI" sz="1600" b="1" dirty="0">
                <a:solidFill>
                  <a:srgbClr val="002060"/>
                </a:solidFill>
                <a:latin typeface="Symbol" panose="05050102010706020507" pitchFamily="18" charset="2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Symbol" panose="05050102010706020507" pitchFamily="18" charset="2"/>
              </a:rPr>
              <a:t>g</a:t>
            </a:r>
            <a:r>
              <a:rPr lang="sl-SI" sz="1600" b="1" dirty="0">
                <a:solidFill>
                  <a:srgbClr val="002060"/>
                </a:solidFill>
                <a:latin typeface="Arial" panose="020B0604020202020204" pitchFamily="34" charset="0"/>
              </a:rPr>
              <a:t>= 205/26</a:t>
            </a:r>
            <a:r>
              <a:rPr lang="en-US" sz="1600" b="1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sl-SI" sz="1600" b="1" dirty="0">
                <a:solidFill>
                  <a:srgbClr val="002060"/>
                </a:solidFill>
                <a:latin typeface="Arial" panose="020B0604020202020204" pitchFamily="34" charset="0"/>
              </a:rPr>
              <a:t>=7,88m3</a:t>
            </a:r>
            <a:endParaRPr lang="en-US" sz="1600" b="1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endParaRPr lang="en-US" sz="1600" dirty="0">
              <a:latin typeface="Arial" panose="020B0604020202020204" pitchFamily="34" charset="0"/>
            </a:endParaRPr>
          </a:p>
          <a:p>
            <a:r>
              <a:rPr lang="sl-SI" sz="1600" dirty="0">
                <a:latin typeface="Arial" panose="020B0604020202020204" pitchFamily="34" charset="0"/>
              </a:rPr>
              <a:t>=&gt; anker nosivosti 200</a:t>
            </a:r>
            <a:r>
              <a:rPr lang="en-US" sz="1600" dirty="0">
                <a:latin typeface="Arial" panose="020B0604020202020204" pitchFamily="34" charset="0"/>
              </a:rPr>
              <a:t> </a:t>
            </a:r>
            <a:r>
              <a:rPr lang="sl-SI" sz="1600" dirty="0">
                <a:latin typeface="Arial" panose="020B0604020202020204" pitchFamily="34" charset="0"/>
              </a:rPr>
              <a:t>kN može da obezbjedi stabilnost bloka krečnjaka dimezija cca 2.0x2.0x2.0m</a:t>
            </a:r>
            <a:endParaRPr lang="en-US" sz="1600" b="0" i="0" u="none" strike="noStrike" baseline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78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animBg="1"/>
      <p:bldP spid="19" grpId="0" build="p" animBg="1"/>
      <p:bldP spid="20" grpId="0" build="p" animBg="1"/>
      <p:bldP spid="21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2A272DF0-1A69-A598-18CA-DE0905C85DE5}"/>
              </a:ext>
            </a:extLst>
          </p:cNvPr>
          <p:cNvSpPr txBox="1"/>
          <p:nvPr/>
        </p:nvSpPr>
        <p:spPr>
          <a:xfrm>
            <a:off x="0" y="132045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u="sng" dirty="0" err="1">
                <a:solidFill>
                  <a:srgbClr val="002060"/>
                </a:solidFill>
              </a:rPr>
              <a:t>Samobu</a:t>
            </a:r>
            <a:r>
              <a:rPr lang="sr-Latn-ME" sz="2100" b="1" u="sng" dirty="0">
                <a:solidFill>
                  <a:srgbClr val="002060"/>
                </a:solidFill>
              </a:rPr>
              <a:t>šeći</a:t>
            </a:r>
            <a:r>
              <a:rPr lang="en-US" sz="2100" b="1" u="sng" dirty="0">
                <a:solidFill>
                  <a:srgbClr val="002060"/>
                </a:solidFill>
              </a:rPr>
              <a:t> </a:t>
            </a:r>
            <a:r>
              <a:rPr lang="en-US" sz="2100" b="1" u="sng" dirty="0" err="1">
                <a:solidFill>
                  <a:srgbClr val="002060"/>
                </a:solidFill>
              </a:rPr>
              <a:t>ankeri</a:t>
            </a:r>
            <a:r>
              <a:rPr lang="en-US" sz="2100" b="1" u="sng" dirty="0">
                <a:solidFill>
                  <a:srgbClr val="002060"/>
                </a:solidFill>
              </a:rPr>
              <a:t> (</a:t>
            </a:r>
            <a:r>
              <a:rPr lang="sr-Latn-ME" sz="2100" b="1" i="1" u="sng" dirty="0">
                <a:solidFill>
                  <a:srgbClr val="002060"/>
                </a:solidFill>
              </a:rPr>
              <a:t>SDA, IBO )</a:t>
            </a:r>
            <a:endParaRPr lang="sr-Latn-ME" sz="2100" b="1" u="sng" dirty="0">
              <a:solidFill>
                <a:srgbClr val="002060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185F8E5-3A1A-A99A-AE8B-7A8E24C07C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0176" y="118527"/>
            <a:ext cx="2199190" cy="14526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55215A-6079-C138-2812-B5F806CF7B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134997"/>
            <a:ext cx="2639028" cy="125585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29A6B-7AE1-9F4F-5BE0-65845D8B3E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8248" y="1689918"/>
            <a:ext cx="9931078" cy="41148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E6B811-D9FF-D74D-E16D-91FAE13BEA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1940" y="2319055"/>
            <a:ext cx="4606724" cy="2939970"/>
          </a:xfrm>
          <a:prstGeom prst="rect">
            <a:avLst/>
          </a:prstGeom>
          <a:ln w="31750">
            <a:solidFill>
              <a:schemeClr val="accent1"/>
            </a:solidFill>
          </a:ln>
          <a:effectLst>
            <a:outerShdw blurRad="50800" dist="38100" dir="8100000" sx="104000" sy="104000" algn="tr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181BEBD-1980-F52A-A233-1A24F4BFC658}"/>
              </a:ext>
            </a:extLst>
          </p:cNvPr>
          <p:cNvSpPr/>
          <p:nvPr/>
        </p:nvSpPr>
        <p:spPr>
          <a:xfrm>
            <a:off x="7507790" y="3573016"/>
            <a:ext cx="2287512" cy="560162"/>
          </a:xfrm>
          <a:prstGeom prst="rect">
            <a:avLst/>
          </a:prstGeom>
          <a:solidFill>
            <a:srgbClr val="00B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B9453F7-0898-9F9A-28FF-95C55BCCA1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9343" y="653322"/>
            <a:ext cx="4398177" cy="2775678"/>
          </a:xfrm>
          <a:prstGeom prst="rect">
            <a:avLst/>
          </a:prstGeom>
          <a:effectLst>
            <a:outerShdw blurRad="50800" dist="38100" dir="8100000" sx="103000" sy="103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5EB41BE8-6FC4-F2D2-53B5-389673E8FDF5}"/>
              </a:ext>
            </a:extLst>
          </p:cNvPr>
          <p:cNvSpPr/>
          <p:nvPr/>
        </p:nvSpPr>
        <p:spPr>
          <a:xfrm>
            <a:off x="1049292" y="2204864"/>
            <a:ext cx="2526427" cy="560162"/>
          </a:xfrm>
          <a:prstGeom prst="rect">
            <a:avLst/>
          </a:prstGeom>
          <a:solidFill>
            <a:srgbClr val="00B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57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2A272DF0-1A69-A598-18CA-DE0905C85DE5}"/>
              </a:ext>
            </a:extLst>
          </p:cNvPr>
          <p:cNvSpPr txBox="1"/>
          <p:nvPr/>
        </p:nvSpPr>
        <p:spPr>
          <a:xfrm>
            <a:off x="0" y="132045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u="sng" dirty="0" err="1">
                <a:solidFill>
                  <a:srgbClr val="002060"/>
                </a:solidFill>
              </a:rPr>
              <a:t>Samobu</a:t>
            </a:r>
            <a:r>
              <a:rPr lang="sr-Latn-ME" sz="2100" b="1" u="sng" dirty="0">
                <a:solidFill>
                  <a:srgbClr val="002060"/>
                </a:solidFill>
              </a:rPr>
              <a:t>šeći</a:t>
            </a:r>
            <a:r>
              <a:rPr lang="en-US" sz="2100" b="1" u="sng" dirty="0">
                <a:solidFill>
                  <a:srgbClr val="002060"/>
                </a:solidFill>
              </a:rPr>
              <a:t> </a:t>
            </a:r>
            <a:r>
              <a:rPr lang="en-US" sz="2100" b="1" u="sng" dirty="0" err="1">
                <a:solidFill>
                  <a:srgbClr val="002060"/>
                </a:solidFill>
              </a:rPr>
              <a:t>ankeri</a:t>
            </a:r>
            <a:r>
              <a:rPr lang="en-US" sz="2100" b="1" u="sng" dirty="0">
                <a:solidFill>
                  <a:srgbClr val="002060"/>
                </a:solidFill>
              </a:rPr>
              <a:t> (</a:t>
            </a:r>
            <a:r>
              <a:rPr lang="sr-Latn-ME" sz="2100" b="1" i="1" u="sng" dirty="0">
                <a:solidFill>
                  <a:srgbClr val="002060"/>
                </a:solidFill>
              </a:rPr>
              <a:t>SDA, IBO )</a:t>
            </a:r>
            <a:endParaRPr lang="sr-Latn-ME" sz="2100" b="1" u="sng" dirty="0">
              <a:solidFill>
                <a:srgbClr val="00206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FCB624F-EE40-8976-BE3B-46C098D232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3007101"/>
            <a:ext cx="11755376" cy="374441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85F8E5-3A1A-A99A-AE8B-7A8E24C07C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2384" y="339794"/>
            <a:ext cx="2199190" cy="14526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55215A-6079-C138-2812-B5F806CF7B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97024" y="308402"/>
            <a:ext cx="2639028" cy="125585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AAF731F-5A17-323F-E9A9-47A5C7E42A11}"/>
              </a:ext>
            </a:extLst>
          </p:cNvPr>
          <p:cNvSpPr txBox="1"/>
          <p:nvPr/>
        </p:nvSpPr>
        <p:spPr>
          <a:xfrm>
            <a:off x="263352" y="547543"/>
            <a:ext cx="4655840" cy="984885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sr-Latn-ME" sz="2000" dirty="0">
                <a:latin typeface="CIDFont+F4"/>
              </a:rPr>
              <a:t>Dužine jedne šipke ankera 3 iili 4m</a:t>
            </a:r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sr-Latn-ME" dirty="0"/>
              <a:t> Antikoroziona zaštita prema </a:t>
            </a:r>
            <a:r>
              <a:rPr lang="en-US" dirty="0"/>
              <a:t>EN 1461</a:t>
            </a:r>
            <a:endParaRPr lang="sr-Latn-ME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sr-Latn-ME" sz="2000" i="0" u="none" strike="noStrike" baseline="0" dirty="0">
                <a:latin typeface="CIDFont+F3"/>
              </a:rPr>
              <a:t>Kvalitet čelika prema </a:t>
            </a:r>
            <a:r>
              <a:rPr lang="en-US" dirty="0"/>
              <a:t>EN 10083-1</a:t>
            </a:r>
            <a:endParaRPr lang="en-US" sz="2000" i="0" u="none" strike="noStrike" baseline="0" dirty="0">
              <a:latin typeface="CIDFont+F3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2926998-09C5-CF5C-E4B1-BC3685164D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03450" y="1823952"/>
            <a:ext cx="7696856" cy="3744416"/>
          </a:xfrm>
          <a:prstGeom prst="rect">
            <a:avLst/>
          </a:prstGeom>
          <a:ln w="38100">
            <a:solidFill>
              <a:srgbClr val="002060"/>
            </a:solidFill>
          </a:ln>
          <a:effectLst>
            <a:outerShdw blurRad="50800" dist="38100" dir="8100000" sx="106000" sy="106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4639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3426BF-A96A-CA7F-0D76-AD5C0F8E523A}"/>
              </a:ext>
            </a:extLst>
          </p:cNvPr>
          <p:cNvSpPr txBox="1"/>
          <p:nvPr/>
        </p:nvSpPr>
        <p:spPr>
          <a:xfrm>
            <a:off x="0" y="132045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u="sng" dirty="0" err="1">
                <a:solidFill>
                  <a:srgbClr val="002060"/>
                </a:solidFill>
              </a:rPr>
              <a:t>Samobu</a:t>
            </a:r>
            <a:r>
              <a:rPr lang="sr-Latn-ME" sz="2100" b="1" u="sng" dirty="0">
                <a:solidFill>
                  <a:srgbClr val="002060"/>
                </a:solidFill>
              </a:rPr>
              <a:t>šeći</a:t>
            </a:r>
            <a:r>
              <a:rPr lang="en-US" sz="2100" b="1" u="sng" dirty="0">
                <a:solidFill>
                  <a:srgbClr val="002060"/>
                </a:solidFill>
              </a:rPr>
              <a:t> </a:t>
            </a:r>
            <a:r>
              <a:rPr lang="en-US" sz="2100" b="1" u="sng" dirty="0" err="1">
                <a:solidFill>
                  <a:srgbClr val="002060"/>
                </a:solidFill>
              </a:rPr>
              <a:t>ankeri</a:t>
            </a:r>
            <a:r>
              <a:rPr lang="en-US" sz="2100" b="1" u="sng" dirty="0">
                <a:solidFill>
                  <a:srgbClr val="002060"/>
                </a:solidFill>
              </a:rPr>
              <a:t> (</a:t>
            </a:r>
            <a:r>
              <a:rPr lang="sr-Latn-ME" sz="2100" b="1" i="1" u="sng" dirty="0">
                <a:solidFill>
                  <a:srgbClr val="002060"/>
                </a:solidFill>
              </a:rPr>
              <a:t>SDA, IBO )</a:t>
            </a:r>
            <a:endParaRPr lang="sr-Latn-ME" sz="2100" b="1" u="sng" dirty="0">
              <a:solidFill>
                <a:srgbClr val="00206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067F99-4DE3-CBEC-D31A-289382FA7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0373"/>
            <a:ext cx="7685590" cy="16899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FE06866-7A85-99D6-37C1-870207370C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6205" y="260648"/>
            <a:ext cx="3634451" cy="358236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F4B2B99-FFE1-4D40-9CFC-9D1F4404EA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182" y="3777723"/>
            <a:ext cx="2222339" cy="24480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ABCB38E-32D2-BA99-4CE1-3642E02C12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46905" y="3894525"/>
            <a:ext cx="2239701" cy="2400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5F0D4D07-79BE-ADC8-9B6D-6170047C4C0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4551" y="3865515"/>
            <a:ext cx="2152892" cy="236557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FE467DD-794C-06EA-71FE-E43D111D75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785048" y="3864142"/>
            <a:ext cx="2274425" cy="243068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5F37E92-89F8-4373-AF02-5A92C4D52A91}"/>
              </a:ext>
            </a:extLst>
          </p:cNvPr>
          <p:cNvSpPr txBox="1"/>
          <p:nvPr/>
        </p:nvSpPr>
        <p:spPr>
          <a:xfrm>
            <a:off x="263352" y="768903"/>
            <a:ext cx="3311191" cy="40011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/>
            <a:r>
              <a:rPr lang="en-US" sz="2000" i="0" u="none" strike="noStrike" baseline="0" dirty="0">
                <a:latin typeface="CIDFont+F3"/>
              </a:rPr>
              <a:t>Koli</a:t>
            </a:r>
            <a:r>
              <a:rPr lang="sr-Latn-ME" sz="2000" i="0" u="none" strike="noStrike" baseline="0" dirty="0">
                <a:latin typeface="CIDFont+F3"/>
              </a:rPr>
              <a:t>č</a:t>
            </a:r>
            <a:r>
              <a:rPr lang="en-US" sz="2000" i="0" u="none" strike="noStrike" baseline="0" dirty="0" err="1">
                <a:latin typeface="CIDFont+F3"/>
              </a:rPr>
              <a:t>ina</a:t>
            </a:r>
            <a:r>
              <a:rPr lang="en-US" sz="2000" i="0" u="none" strike="noStrike" dirty="0">
                <a:latin typeface="CIDFont+F3"/>
              </a:rPr>
              <a:t> </a:t>
            </a:r>
            <a:r>
              <a:rPr lang="en-US" sz="2000" i="0" u="none" strike="noStrike" dirty="0" err="1">
                <a:latin typeface="CIDFont+F3"/>
              </a:rPr>
              <a:t>injekcione</a:t>
            </a:r>
            <a:r>
              <a:rPr lang="en-US" sz="2000" i="0" u="none" strike="noStrike" dirty="0">
                <a:latin typeface="CIDFont+F3"/>
              </a:rPr>
              <a:t> mase</a:t>
            </a:r>
            <a:endParaRPr lang="en-US" sz="2000" i="0" u="none" strike="noStrike" baseline="0" dirty="0">
              <a:latin typeface="CIDFont+F3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32CC00-911F-241E-A169-74B677B39B09}"/>
              </a:ext>
            </a:extLst>
          </p:cNvPr>
          <p:cNvSpPr/>
          <p:nvPr/>
        </p:nvSpPr>
        <p:spPr>
          <a:xfrm>
            <a:off x="210601" y="1866459"/>
            <a:ext cx="1492911" cy="266397"/>
          </a:xfrm>
          <a:prstGeom prst="rect">
            <a:avLst/>
          </a:prstGeom>
          <a:solidFill>
            <a:srgbClr val="00B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2F3875D-534B-0C87-7F33-000E4CD3B935}"/>
              </a:ext>
            </a:extLst>
          </p:cNvPr>
          <p:cNvSpPr/>
          <p:nvPr/>
        </p:nvSpPr>
        <p:spPr>
          <a:xfrm>
            <a:off x="1775520" y="1878644"/>
            <a:ext cx="1492911" cy="266397"/>
          </a:xfrm>
          <a:prstGeom prst="rect">
            <a:avLst/>
          </a:prstGeom>
          <a:solidFill>
            <a:srgbClr val="00B05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0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100" b="1" u="sng" dirty="0">
                <a:solidFill>
                  <a:srgbClr val="002060"/>
                </a:solidFill>
              </a:rPr>
              <a:t>Prednapregnuta sidra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8FF0AF-3EE1-6A83-5830-F8C6ECE70421}"/>
              </a:ext>
            </a:extLst>
          </p:cNvPr>
          <p:cNvSpPr txBox="1"/>
          <p:nvPr/>
        </p:nvSpPr>
        <p:spPr>
          <a:xfrm>
            <a:off x="6568752" y="184929"/>
            <a:ext cx="5400600" cy="6232475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/>
            <a:endParaRPr lang="en-US" sz="1900" b="1" kern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Izrada bušotine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Ispitivanje vodopropustljivosti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Izrada sidara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Ugrađivanje sidara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Primarno injektiranje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Postavljanje sidrenih ploča i obrazovanje glave sidra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Prednaprezanje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Sekundarno injektiranje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Kontrola sila u sidrima</a:t>
            </a:r>
          </a:p>
          <a:p>
            <a:pPr marL="0" lvl="1"/>
            <a:endParaRPr lang="sr-Latn-ME" sz="19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9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Zaštita sidara od korozije</a:t>
            </a:r>
            <a:endParaRPr lang="en-US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C6A6FD-2E54-790E-D000-3AE80130F1BD}"/>
              </a:ext>
            </a:extLst>
          </p:cNvPr>
          <p:cNvSpPr txBox="1"/>
          <p:nvPr/>
        </p:nvSpPr>
        <p:spPr>
          <a:xfrm>
            <a:off x="2807806" y="0"/>
            <a:ext cx="38884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sr-Latn-ME" sz="2100" b="1" dirty="0">
                <a:solidFill>
                  <a:srgbClr val="002060"/>
                </a:solidFill>
              </a:rPr>
              <a:t>Aktivna sidra</a:t>
            </a:r>
          </a:p>
        </p:txBody>
      </p:sp>
      <p:pic>
        <p:nvPicPr>
          <p:cNvPr id="10" name="Picture 9" descr="A diagram of a beam&#10;&#10;Description automatically generated">
            <a:extLst>
              <a:ext uri="{FF2B5EF4-FFF2-40B4-BE49-F238E27FC236}">
                <a16:creationId xmlns:a16="http://schemas.microsoft.com/office/drawing/2014/main" id="{416F8DA3-9328-3CFB-3CBB-BEC6276161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27" y="3333852"/>
            <a:ext cx="3760860" cy="2831452"/>
          </a:xfrm>
          <a:prstGeom prst="rect">
            <a:avLst/>
          </a:prstGeom>
        </p:spPr>
      </p:pic>
      <p:pic>
        <p:nvPicPr>
          <p:cNvPr id="11" name="Picture 10" descr="A diagram of a mechanical scheme&#10;&#10;Description automatically generated with medium confidence">
            <a:extLst>
              <a:ext uri="{FF2B5EF4-FFF2-40B4-BE49-F238E27FC236}">
                <a16:creationId xmlns:a16="http://schemas.microsoft.com/office/drawing/2014/main" id="{6DA8314B-DE5D-CF1F-9C56-1033D6E81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5" y="620688"/>
            <a:ext cx="3939176" cy="258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0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5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 animBg="1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100" b="1" u="sng" dirty="0">
                <a:solidFill>
                  <a:srgbClr val="002060"/>
                </a:solidFill>
              </a:rPr>
              <a:t>Prednapregnuta sidra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D2A062-4E8D-7C3D-1B4F-8F9C0E52F0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1" b="2783"/>
          <a:stretch/>
        </p:blipFill>
        <p:spPr>
          <a:xfrm>
            <a:off x="31651" y="468356"/>
            <a:ext cx="9361040" cy="587337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E555F91-5416-7E96-75E6-11214B05180C}"/>
              </a:ext>
            </a:extLst>
          </p:cNvPr>
          <p:cNvSpPr/>
          <p:nvPr/>
        </p:nvSpPr>
        <p:spPr>
          <a:xfrm rot="3774109" flipV="1">
            <a:off x="2623076" y="1779901"/>
            <a:ext cx="761376" cy="5240369"/>
          </a:xfrm>
          <a:prstGeom prst="rect">
            <a:avLst/>
          </a:prstGeom>
          <a:solidFill>
            <a:srgbClr val="C00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4FD7B5-FD2A-1EB9-AEE2-9439FE845FE8}"/>
              </a:ext>
            </a:extLst>
          </p:cNvPr>
          <p:cNvSpPr/>
          <p:nvPr/>
        </p:nvSpPr>
        <p:spPr>
          <a:xfrm>
            <a:off x="3863752" y="6008200"/>
            <a:ext cx="3384376" cy="326638"/>
          </a:xfrm>
          <a:prstGeom prst="rect">
            <a:avLst/>
          </a:prstGeom>
          <a:solidFill>
            <a:srgbClr val="00B05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8FF0AF-3EE1-6A83-5830-F8C6ECE70421}"/>
              </a:ext>
            </a:extLst>
          </p:cNvPr>
          <p:cNvSpPr txBox="1"/>
          <p:nvPr/>
        </p:nvSpPr>
        <p:spPr>
          <a:xfrm>
            <a:off x="9357137" y="425042"/>
            <a:ext cx="2715527" cy="4031873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/>
            <a:r>
              <a:rPr lang="en-US" sz="16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Primarno</a:t>
            </a:r>
            <a:r>
              <a:rPr lang="en-US" sz="1600" b="1" kern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inektiranje</a:t>
            </a:r>
            <a:endParaRPr lang="sr-Latn-ME" sz="1600" b="1" kern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sz="1600" b="1" kern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en-US" sz="1600" kern="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Injekciona</a:t>
            </a:r>
            <a:r>
              <a:rPr lang="en-US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masa </a:t>
            </a:r>
            <a:r>
              <a:rPr lang="en-US" sz="1600" kern="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puni</a:t>
            </a:r>
            <a:r>
              <a:rPr lang="en-US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600" kern="0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bu</a:t>
            </a:r>
            <a:r>
              <a:rPr lang="sr-Latn-ME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šotinu odozgo na gore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endParaRPr lang="sr-Latn-ME" sz="16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Prvo bez pritiska, preko kraćeg PE crijeva, dok iz centralnog injekcionog crijeva ne počne da izlazi injek. masa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endParaRPr lang="sr-Latn-ME" sz="16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Zatvara se kraće injekcionog crijevo, i kroz centralno inj. crijevo se pod pritiskom 1 do 1.5 Mpa vrši injektiranje</a:t>
            </a: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38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100" b="1" u="sng" dirty="0">
                <a:solidFill>
                  <a:srgbClr val="002060"/>
                </a:solidFill>
              </a:rPr>
              <a:t>Prednapregnuta sidra</a:t>
            </a:r>
          </a:p>
        </p:txBody>
      </p:sp>
      <p:pic>
        <p:nvPicPr>
          <p:cNvPr id="3" name="Picture 2" descr="A diagram of a machine&#10;&#10;Description automatically generated">
            <a:extLst>
              <a:ext uri="{FF2B5EF4-FFF2-40B4-BE49-F238E27FC236}">
                <a16:creationId xmlns:a16="http://schemas.microsoft.com/office/drawing/2014/main" id="{4832ED99-4A8D-87CC-7F0D-0BD328805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332656"/>
            <a:ext cx="9793088" cy="64591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F7DAC9C-4292-1B43-0403-31E89651ECCB}"/>
              </a:ext>
            </a:extLst>
          </p:cNvPr>
          <p:cNvSpPr txBox="1"/>
          <p:nvPr/>
        </p:nvSpPr>
        <p:spPr>
          <a:xfrm>
            <a:off x="9192344" y="2060848"/>
            <a:ext cx="2715527" cy="3539430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/>
            <a:r>
              <a:rPr lang="en-US" sz="16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Primarno</a:t>
            </a:r>
            <a:r>
              <a:rPr lang="en-US" sz="1600" b="1" kern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inektiranje</a:t>
            </a:r>
            <a:endParaRPr lang="sr-Latn-ME" sz="1600" b="1" kern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1"/>
            <a:endParaRPr lang="sr-Latn-ME" sz="16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Injektiranje kroz  centralno injekciono crijevo, vazduh izlazi kroz kraće PE crijevo, sve do njega ne počne da izlazi inj.masa.</a:t>
            </a:r>
          </a:p>
          <a:p>
            <a:pPr marL="288925" lvl="1" indent="-288925">
              <a:buFont typeface="Wingdings" panose="05000000000000000000" pitchFamily="2" charset="2"/>
              <a:buChar char="§"/>
            </a:pPr>
            <a:endParaRPr lang="sr-Latn-ME" sz="1600" kern="0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288925" lvl="1" indent="-288925">
              <a:buFont typeface="Wingdings" panose="05000000000000000000" pitchFamily="2" charset="2"/>
              <a:buChar char="§"/>
            </a:pPr>
            <a:r>
              <a:rPr lang="sr-Latn-ME" sz="1600" kern="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Zatvara se kraće injekcionog crijevo, i kroz centralno inj. crijevo se pod pritiskom 1 do 1.5 Mpa vrši injektiranje</a:t>
            </a:r>
            <a:endParaRPr lang="en-US" sz="1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09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A5602FD-6E5F-F752-A12E-67F5DC63ED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7" r="6616"/>
          <a:stretch/>
        </p:blipFill>
        <p:spPr>
          <a:xfrm>
            <a:off x="1055440" y="392678"/>
            <a:ext cx="8352928" cy="63367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100" b="1" u="sng" dirty="0">
                <a:solidFill>
                  <a:srgbClr val="002060"/>
                </a:solidFill>
              </a:rPr>
              <a:t>Prednapregnuta sidra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48198C-81C5-0C44-821B-3F381A3F7A87}"/>
              </a:ext>
            </a:extLst>
          </p:cNvPr>
          <p:cNvSpPr txBox="1"/>
          <p:nvPr/>
        </p:nvSpPr>
        <p:spPr>
          <a:xfrm>
            <a:off x="191343" y="720566"/>
            <a:ext cx="7560841" cy="3139321"/>
          </a:xfrm>
          <a:prstGeom prst="rect">
            <a:avLst/>
          </a:prstGeom>
          <a:solidFill>
            <a:schemeClr val="bg1"/>
          </a:solidFill>
          <a:ln w="22225">
            <a:solidFill>
              <a:schemeClr val="accent1"/>
            </a:solidFill>
          </a:ln>
          <a:effectLst>
            <a:outerShdw blurRad="50800" dist="38100" dir="2700000" sx="105000" sy="105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lvl="1"/>
            <a:r>
              <a:rPr lang="en-US" sz="22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Ispitivanje</a:t>
            </a:r>
            <a:r>
              <a:rPr lang="en-US" sz="2200" b="1" kern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200" b="1" kern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geotehni</a:t>
            </a:r>
            <a:r>
              <a:rPr lang="sr-Latn-ME" sz="2200" b="1" kern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čkih sidara</a:t>
            </a:r>
            <a:endParaRPr lang="en-US" sz="2200" b="1" kern="0" dirty="0">
              <a:effectLst/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Ispitivanje geotehničkih sidara </a:t>
            </a:r>
            <a:r>
              <a:rPr lang="en-US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 </a:t>
            </a:r>
            <a:r>
              <a:rPr lang="en-US" sz="22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mogu</a:t>
            </a:r>
            <a:r>
              <a:rPr lang="en-US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sprovesti prema </a:t>
            </a:r>
            <a:r>
              <a:rPr lang="sr-Latn-ME" sz="2200" b="1" dirty="0">
                <a:solidFill>
                  <a:srgbClr val="00206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MEST EN 1997-1: 2017</a:t>
            </a: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(8.6 Ispitivanja na sidrima)  i </a:t>
            </a: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standardu </a:t>
            </a:r>
            <a:r>
              <a:rPr lang="sr-Latn-ME" sz="2200" b="1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EN ISO 22477-5</a:t>
            </a: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koji daju specifikacije za dvije vrste ispitivanja: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Istražni ili testovi podobnosti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"/>
            </a:pPr>
            <a:r>
              <a:rPr lang="sr-Latn-ME" sz="22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Kontrolni testovi (testovi prihvatljivosti)</a:t>
            </a:r>
            <a:endParaRPr lang="en-US" sz="2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8102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3BEC394A-3E34-290A-4D58-70C18990E865}"/>
              </a:ext>
            </a:extLst>
          </p:cNvPr>
          <p:cNvSpPr txBox="1"/>
          <p:nvPr/>
        </p:nvSpPr>
        <p:spPr>
          <a:xfrm>
            <a:off x="31651" y="-22820"/>
            <a:ext cx="55199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100" b="1" u="sng" dirty="0">
                <a:solidFill>
                  <a:srgbClr val="002060"/>
                </a:solidFill>
              </a:rPr>
              <a:t>Prednapregnuta sidra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44F39E9-F817-C96F-3443-126865F0A6FF}"/>
              </a:ext>
            </a:extLst>
          </p:cNvPr>
          <p:cNvSpPr txBox="1"/>
          <p:nvPr/>
        </p:nvSpPr>
        <p:spPr>
          <a:xfrm>
            <a:off x="64278" y="548680"/>
            <a:ext cx="4973834" cy="2308324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Predviđeno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korišćenje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sidara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BBR_VT_CONA_ CMG_606-150</a:t>
            </a:r>
            <a:endParaRPr lang="en-US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Zatezna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čvrstoća 	f</a:t>
            </a:r>
            <a:r>
              <a:rPr lang="pt-BR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=1860 N/mm</a:t>
            </a:r>
            <a:r>
              <a:rPr lang="pt-BR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sr-Latn-ME" baseline="30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sr-Latn-M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 kidanja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pkidanja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=1674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</a:t>
            </a:r>
            <a:endParaRPr lang="sr-Latn-M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Dozvoljena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doz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=0.80F</a:t>
            </a:r>
            <a:r>
              <a:rPr lang="en-US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pkidanja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=1339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ABE42BA-0023-6589-4BB7-47D3A63D9A86}"/>
              </a:ext>
            </a:extLst>
          </p:cNvPr>
          <p:cNvSpPr txBox="1"/>
          <p:nvPr/>
        </p:nvSpPr>
        <p:spPr>
          <a:xfrm>
            <a:off x="71753" y="3013006"/>
            <a:ext cx="5311642" cy="303159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Prečnik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injekcionog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tijela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baseline="-25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=200mm.</a:t>
            </a:r>
          </a:p>
          <a:p>
            <a:endParaRPr lang="sr-Latn-M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 u sidru N=1200 kN</a:t>
            </a: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Minimalna </a:t>
            </a:r>
            <a:r>
              <a:rPr lang="pl-PL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dužina</a:t>
            </a:r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sidrenja</a:t>
            </a:r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</a:t>
            </a:r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dobija </a:t>
            </a:r>
            <a:r>
              <a:rPr lang="pl-PL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prema</a:t>
            </a:r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izrazu</a:t>
            </a:r>
            <a:r>
              <a:rPr lang="pl-PL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 Ls=N/(</a:t>
            </a:r>
            <a:r>
              <a:rPr lang="en-US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b="1" baseline="-250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p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t</a:t>
            </a:r>
            <a:r>
              <a:rPr lang="en-US" b="1" baseline="-25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sr-Latn-ME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sr-Latn-ME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gdje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je  </a:t>
            </a:r>
            <a:r>
              <a:rPr lang="en-US" sz="2400" dirty="0">
                <a:solidFill>
                  <a:srgbClr val="0000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t</a:t>
            </a:r>
            <a:r>
              <a:rPr lang="en-US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dopuštena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adhezija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između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injekcionog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tijela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stijenske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mase (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Tabela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)</a:t>
            </a:r>
          </a:p>
          <a:p>
            <a:pPr marR="0" lvl="1" algn="l" rtl="0"/>
            <a:endParaRPr lang="sv-SE" sz="1700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3617F2-459C-B25D-36C6-F057B84B35F3}"/>
              </a:ext>
            </a:extLst>
          </p:cNvPr>
          <p:cNvSpPr txBox="1"/>
          <p:nvPr/>
        </p:nvSpPr>
        <p:spPr>
          <a:xfrm>
            <a:off x="6023992" y="260648"/>
            <a:ext cx="5904656" cy="3323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sl-SI" dirty="0">
                <a:latin typeface="Arial" panose="020B0604020202020204" pitchFamily="34" charset="0"/>
                <a:cs typeface="Arial" panose="020B0604020202020204" pitchFamily="34" charset="0"/>
              </a:rPr>
              <a:t>Kontak čelik-injekciona masa</a:t>
            </a:r>
          </a:p>
          <a:p>
            <a:pPr marR="0" algn="l" rtl="0"/>
            <a:endParaRPr lang="sl-SI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/>
            <a:r>
              <a:rPr lang="sl-SI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MB30 =&gt; </a:t>
            </a:r>
            <a:r>
              <a:rPr lang="sl-SI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sv-SE" sz="2400" b="1" i="0" u="none" strike="noStrike" baseline="0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t</a:t>
            </a:r>
            <a:r>
              <a:rPr lang="sv-SE" b="1" i="0" u="none" strike="noStrike" baseline="-25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sv-SE" b="1" i="0" u="none" strike="noStrike" baseline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=0.76 MPa </a:t>
            </a:r>
            <a:r>
              <a:rPr lang="sv-SE" b="0" i="0" u="none" strike="noStrike" baseline="0" dirty="0">
                <a:latin typeface="Arial" panose="020B0604020202020204" pitchFamily="34" charset="0"/>
                <a:cs typeface="Arial" panose="020B0604020202020204" pitchFamily="34" charset="0"/>
              </a:rPr>
              <a:t>= 0.076 kN/cm</a:t>
            </a:r>
            <a:r>
              <a:rPr lang="sv-SE" b="0" i="0" u="none" strike="noStrike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sr-Latn-ME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algn="l" rtl="0"/>
            <a:endParaRPr lang="sl-SI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Sila u sidru N=1200 kN</a:t>
            </a:r>
            <a:endParaRPr lang="sr-Latn-M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pt-BR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Prečnik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užeta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f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=1.56cm</a:t>
            </a:r>
            <a:endParaRPr lang="sr-Latn-M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Broj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užadi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n=6 </a:t>
            </a:r>
            <a:endParaRPr lang="sr-Latn-M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pt-B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Ls=N/(n </a:t>
            </a:r>
            <a:r>
              <a:rPr lang="pt-BR" b="1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f</a:t>
            </a:r>
            <a:r>
              <a:rPr lang="pt-B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p</a:t>
            </a:r>
            <a:r>
              <a:rPr lang="pt-B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t-BR" sz="2400" b="1" dirty="0">
                <a:solidFill>
                  <a:srgbClr val="002060"/>
                </a:solidFill>
                <a:latin typeface="Symbol" panose="05050102010706020507" pitchFamily="18" charset="2"/>
                <a:cs typeface="Arial" panose="020B0604020202020204" pitchFamily="34" charset="0"/>
              </a:rPr>
              <a:t>t</a:t>
            </a:r>
            <a:r>
              <a:rPr lang="pt-BR" b="1" baseline="-25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pt-BR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)=</a:t>
            </a:r>
            <a:r>
              <a:rPr lang="pt-BR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1200/(6 1.56.076)=537 cm</a:t>
            </a:r>
            <a:endParaRPr lang="en-US" b="0" i="0" u="none" strike="noStrike" baseline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0FAF115-1C39-6182-E6C2-B2449969C9FB}"/>
              </a:ext>
            </a:extLst>
          </p:cNvPr>
          <p:cNvGraphicFramePr>
            <a:graphicFrameLocks noGrp="1"/>
          </p:cNvGraphicFramePr>
          <p:nvPr/>
        </p:nvGraphicFramePr>
        <p:xfrm>
          <a:off x="5735960" y="3987911"/>
          <a:ext cx="6020717" cy="2581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6253">
                  <a:extLst>
                    <a:ext uri="{9D8B030D-6E8A-4147-A177-3AD203B41FA5}">
                      <a16:colId xmlns:a16="http://schemas.microsoft.com/office/drawing/2014/main" val="3851390578"/>
                    </a:ext>
                  </a:extLst>
                </a:gridCol>
                <a:gridCol w="1042959">
                  <a:extLst>
                    <a:ext uri="{9D8B030D-6E8A-4147-A177-3AD203B41FA5}">
                      <a16:colId xmlns:a16="http://schemas.microsoft.com/office/drawing/2014/main" val="2490330725"/>
                    </a:ext>
                  </a:extLst>
                </a:gridCol>
                <a:gridCol w="1042959">
                  <a:extLst>
                    <a:ext uri="{9D8B030D-6E8A-4147-A177-3AD203B41FA5}">
                      <a16:colId xmlns:a16="http://schemas.microsoft.com/office/drawing/2014/main" val="589996685"/>
                    </a:ext>
                  </a:extLst>
                </a:gridCol>
                <a:gridCol w="1274273">
                  <a:extLst>
                    <a:ext uri="{9D8B030D-6E8A-4147-A177-3AD203B41FA5}">
                      <a16:colId xmlns:a16="http://schemas.microsoft.com/office/drawing/2014/main" val="2996363538"/>
                    </a:ext>
                  </a:extLst>
                </a:gridCol>
                <a:gridCol w="1274273">
                  <a:extLst>
                    <a:ext uri="{9D8B030D-6E8A-4147-A177-3AD203B41FA5}">
                      <a16:colId xmlns:a16="http://schemas.microsoft.com/office/drawing/2014/main" val="3606457733"/>
                    </a:ext>
                  </a:extLst>
                </a:gridCol>
              </a:tblGrid>
              <a:tr h="726342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Stijenska masa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2800" dirty="0">
                          <a:effectLst/>
                          <a:latin typeface="Symbol" panose="05050102010706020507" pitchFamily="18" charset="2"/>
                        </a:rPr>
                        <a:t>t</a:t>
                      </a:r>
                      <a:r>
                        <a:rPr lang="en-US" sz="2000" baseline="-25000" dirty="0">
                          <a:effectLst/>
                        </a:rPr>
                        <a:t>a </a:t>
                      </a:r>
                      <a:r>
                        <a:rPr lang="en-US" sz="2000" dirty="0">
                          <a:effectLst/>
                        </a:rPr>
                        <a:t>(</a:t>
                      </a:r>
                      <a:r>
                        <a:rPr lang="en-US" sz="2000" dirty="0" err="1">
                          <a:effectLst/>
                        </a:rPr>
                        <a:t>kN</a:t>
                      </a:r>
                      <a:r>
                        <a:rPr lang="en-US" sz="2000" dirty="0">
                          <a:effectLst/>
                        </a:rPr>
                        <a:t>/m</a:t>
                      </a:r>
                      <a:r>
                        <a:rPr lang="en-US" sz="2000" baseline="30000" dirty="0">
                          <a:effectLst/>
                        </a:rPr>
                        <a:t>2</a:t>
                      </a:r>
                      <a:r>
                        <a:rPr lang="en-US" sz="2000" dirty="0">
                          <a:effectLst/>
                        </a:rPr>
                        <a:t>) 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min Ls (m)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min slobodna dužina L</a:t>
                      </a:r>
                      <a:r>
                        <a:rPr lang="en-US" sz="2000" baseline="-25000">
                          <a:effectLst/>
                        </a:rPr>
                        <a:t>0</a:t>
                      </a:r>
                      <a:r>
                        <a:rPr lang="en-US" sz="2000">
                          <a:effectLst/>
                        </a:rPr>
                        <a:t> (m)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en-US" sz="2000" dirty="0">
                          <a:effectLst/>
                        </a:rPr>
                        <a:t>min </a:t>
                      </a:r>
                      <a:r>
                        <a:rPr lang="en-US" sz="2000" dirty="0" err="1">
                          <a:effectLst/>
                        </a:rPr>
                        <a:t>ukupna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r>
                        <a:rPr lang="en-US" sz="2000" dirty="0" err="1">
                          <a:effectLst/>
                        </a:rPr>
                        <a:t>dužina</a:t>
                      </a:r>
                      <a:r>
                        <a:rPr lang="en-US" sz="2000" dirty="0">
                          <a:effectLst/>
                        </a:rPr>
                        <a:t> L (m)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6066813"/>
                  </a:ext>
                </a:extLst>
              </a:tr>
              <a:tr h="453963">
                <a:tc>
                  <a:txBody>
                    <a:bodyPr/>
                    <a:lstStyle/>
                    <a:p>
                      <a:r>
                        <a:rPr lang="en-US" sz="2000" dirty="0" err="1">
                          <a:effectLst/>
                        </a:rPr>
                        <a:t>fliš.Fg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150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12.73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7.0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19.73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3625548"/>
                  </a:ext>
                </a:extLst>
              </a:tr>
              <a:tr h="453963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breče Fbr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230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8.30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7.0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15.30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85589799"/>
                  </a:ext>
                </a:extLst>
              </a:tr>
              <a:tr h="453963">
                <a:tc>
                  <a:txBody>
                    <a:bodyPr/>
                    <a:lstStyle/>
                    <a:p>
                      <a:r>
                        <a:rPr lang="en-US" sz="2000">
                          <a:effectLst/>
                        </a:rPr>
                        <a:t>Krečnjak K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500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3.82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>
                          <a:effectLst/>
                        </a:rPr>
                        <a:t>7.0</a:t>
                      </a:r>
                      <a:endParaRPr lang="en-US" sz="200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effectLst/>
                        </a:rPr>
                        <a:t>10.82</a:t>
                      </a:r>
                      <a:endParaRPr lang="en-US" sz="2000" dirty="0">
                        <a:effectLst/>
                        <a:latin typeface="Times New Roman YU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268843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93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 animBg="1"/>
      <p:bldP spid="19" grpId="0" build="p" animBg="1"/>
      <p:bldP spid="2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61830" y="65023"/>
            <a:ext cx="41764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2060"/>
                </a:solidFill>
              </a:rPr>
              <a:t>Proračunske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vrijednosti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svojstava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tla</a:t>
            </a:r>
            <a:endParaRPr lang="en-US" sz="2000" dirty="0">
              <a:solidFill>
                <a:srgbClr val="002060"/>
              </a:solidFill>
            </a:endParaRPr>
          </a:p>
          <a:p>
            <a:endParaRPr lang="sr-Latn-ME" sz="20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61830" y="522223"/>
                <a:ext cx="4248472" cy="27299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sr-Latn-ME" sz="1700" u="sng" dirty="0"/>
                  <a:t>Tabela A.4 EN 1997-1 preporučene vrijednosti</a:t>
                </a:r>
              </a:p>
              <a:p>
                <a:endParaRPr lang="sr-Latn-ME" sz="1700" u="sng" dirty="0"/>
              </a:p>
              <a:p>
                <a:r>
                  <a:rPr lang="en-US" sz="1700" dirty="0" err="1"/>
                  <a:t>Vrijednosti</a:t>
                </a:r>
                <a:r>
                  <a:rPr lang="en-US" sz="1700" dirty="0"/>
                  <a:t> </a:t>
                </a:r>
                <a:r>
                  <a:rPr lang="en-US" sz="1700" dirty="0" err="1"/>
                  <a:t>parcijalnih</a:t>
                </a:r>
                <a:r>
                  <a:rPr lang="en-US" sz="1700" dirty="0"/>
                  <a:t> </a:t>
                </a:r>
                <a:r>
                  <a:rPr lang="en-US" sz="1700" dirty="0" err="1"/>
                  <a:t>faktora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sigurnosti</a:t>
                </a:r>
                <a:endParaRPr lang="sr-Latn-ME" sz="1700" dirty="0"/>
              </a:p>
              <a:p>
                <a:r>
                  <a:rPr lang="en-US" sz="1700" dirty="0" err="1"/>
                  <a:t>γ</a:t>
                </a:r>
                <a:r>
                  <a:rPr lang="en-US" sz="1700" baseline="-25000" dirty="0" err="1"/>
                  <a:t>c</a:t>
                </a:r>
                <a:r>
                  <a:rPr lang="en-US" sz="1700" dirty="0"/>
                  <a:t> = 1,0  </a:t>
                </a:r>
                <a:r>
                  <a:rPr lang="en-US" sz="1700" dirty="0" err="1"/>
                  <a:t>γ</a:t>
                </a:r>
                <a:r>
                  <a:rPr lang="en-US" sz="1700" baseline="-25000" dirty="0" err="1"/>
                  <a:t>φ</a:t>
                </a:r>
                <a:r>
                  <a:rPr lang="en-US" sz="1700" dirty="0"/>
                  <a:t> = 1,0</a:t>
                </a:r>
                <a:endParaRPr lang="sr-Latn-ME" sz="1700" dirty="0"/>
              </a:p>
              <a:p>
                <a:endParaRPr lang="en-US" sz="1700" u="sng" dirty="0"/>
              </a:p>
              <a:p>
                <a:r>
                  <a:rPr lang="en-US" sz="1700" u="sng" dirty="0" err="1"/>
                  <a:t>Kohezija</a:t>
                </a:r>
                <a:endParaRPr lang="en-US" sz="17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1,</m:t>
                            </m:r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𝛾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700" dirty="0"/>
                  <a:t> = 7,0 </a:t>
                </a:r>
                <a:r>
                  <a:rPr lang="en-US" sz="1700" dirty="0" err="1"/>
                  <a:t>kPa</a:t>
                </a:r>
                <a:endParaRPr lang="en-US" sz="1700" dirty="0"/>
              </a:p>
              <a:p>
                <a:r>
                  <a:rPr lang="en-US" sz="1700" u="sng" dirty="0" err="1"/>
                  <a:t>Ugao</a:t>
                </a:r>
                <a:r>
                  <a:rPr lang="en-US" sz="1700" u="sng" dirty="0"/>
                  <a:t> </a:t>
                </a:r>
                <a:r>
                  <a:rPr lang="en-US" sz="1700" u="sng" dirty="0" err="1"/>
                  <a:t>unutrašnjeg</a:t>
                </a:r>
                <a:r>
                  <a:rPr lang="en-US" sz="1700" u="sng" dirty="0"/>
                  <a:t> </a:t>
                </a:r>
                <a:r>
                  <a:rPr lang="en-US" sz="1700" u="sng" dirty="0" err="1"/>
                  <a:t>trenja</a:t>
                </a:r>
                <a:endParaRPr lang="en-US" sz="17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= </m:t>
                    </m:r>
                    <m:r>
                      <a:rPr lang="en-US" sz="1700" i="1">
                        <a:latin typeface="Cambria Math" panose="02040503050406030204" pitchFamily="18" charset="0"/>
                      </a:rPr>
                      <m:t>𝑎𝑟𝑐𝑡𝑔</m:t>
                    </m:r>
                    <m:d>
                      <m:d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17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sz="17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𝜑</m:t>
                                </m:r>
                              </m:e>
                              <m:sub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</m:sSub>
                          </m:num>
                          <m:den>
                            <m:sSub>
                              <m:sSubPr>
                                <m:ctrlPr>
                                  <a:rPr lang="en-US" sz="17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𝛾</m:t>
                                </m:r>
                              </m:e>
                              <m:sub>
                                <m:r>
                                  <a:rPr lang="en-US" sz="1700" i="1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</m:den>
                        </m:f>
                      </m:e>
                    </m:d>
                  </m:oMath>
                </a14:m>
                <a:r>
                  <a:rPr lang="en-US" sz="1700" dirty="0"/>
                  <a:t> = 27°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1830" y="522223"/>
                <a:ext cx="4248472" cy="2729914"/>
              </a:xfrm>
              <a:prstGeom prst="rect">
                <a:avLst/>
              </a:prstGeom>
              <a:blipFill>
                <a:blip r:embed="rId2"/>
                <a:stretch>
                  <a:fillRect l="-1004" t="-8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2391" y="8514"/>
            <a:ext cx="5214049" cy="238725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228E18-4372-34D5-AEAD-526DBF3A1E29}"/>
              </a:ext>
            </a:extLst>
          </p:cNvPr>
          <p:cNvSpPr/>
          <p:nvPr/>
        </p:nvSpPr>
        <p:spPr>
          <a:xfrm>
            <a:off x="8040216" y="805559"/>
            <a:ext cx="864096" cy="535210"/>
          </a:xfrm>
          <a:prstGeom prst="rect">
            <a:avLst/>
          </a:pr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20799B-5756-0C03-012F-B5A37EDFD8D1}"/>
              </a:ext>
            </a:extLst>
          </p:cNvPr>
          <p:cNvPicPr/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4255" t="3029" r="52092" b="3010"/>
          <a:stretch/>
        </p:blipFill>
        <p:spPr>
          <a:xfrm>
            <a:off x="8058071" y="2371938"/>
            <a:ext cx="3456384" cy="4302066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076212-4534-6A39-CA97-33B2C0E6545D}"/>
                  </a:ext>
                </a:extLst>
              </p:cNvPr>
              <p:cNvSpPr txBox="1"/>
              <p:nvPr/>
            </p:nvSpPr>
            <p:spPr>
              <a:xfrm>
                <a:off x="3503712" y="3429000"/>
                <a:ext cx="4300460" cy="31911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700" dirty="0"/>
                  <a:t>W</a:t>
                </a:r>
                <a:r>
                  <a:rPr lang="en-US" sz="1700" baseline="-25000" dirty="0"/>
                  <a:t>k,1</a:t>
                </a:r>
                <a:r>
                  <a:rPr lang="en-US" sz="1700" dirty="0"/>
                  <a:t> = 1,80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en-US" sz="1700" dirty="0"/>
                  <a:t>0,80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25,0 = 36,00 kN/m’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x</a:t>
                </a:r>
                <a:r>
                  <a:rPr lang="sr-Latn-ME" sz="1700" baseline="-25000" dirty="0"/>
                  <a:t>1</a:t>
                </a:r>
                <a:r>
                  <a:rPr lang="sr-Latn-ME" sz="1700" dirty="0"/>
                  <a:t> = 1,80/2 = 0,90 m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/>
                  <a:t>W</a:t>
                </a:r>
                <a:r>
                  <a:rPr lang="en-US" sz="1700" baseline="-25000" dirty="0"/>
                  <a:t>k,2</a:t>
                </a:r>
                <a:r>
                  <a:rPr lang="en-US" sz="1700" dirty="0"/>
                  <a:t> = 0,40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en-US" sz="1700" dirty="0"/>
                  <a:t>7,70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25,0 = 77,00 kN/m’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x</a:t>
                </a:r>
                <a:r>
                  <a:rPr lang="sr-Latn-ME" sz="1700" baseline="-25000" dirty="0"/>
                  <a:t>2</a:t>
                </a:r>
                <a:r>
                  <a:rPr lang="sr-Latn-ME" sz="1700" dirty="0"/>
                  <a:t> = 1,80 – 0,20 = 1,60 m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/>
                  <a:t>W</a:t>
                </a:r>
                <a:r>
                  <a:rPr lang="en-US" sz="1700" baseline="-25000" dirty="0"/>
                  <a:t>k,3</a:t>
                </a:r>
                <a:r>
                  <a:rPr lang="en-US" sz="1700" dirty="0"/>
                  <a:t> = 0,30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en-US" sz="1700" dirty="0"/>
                  <a:t>7,70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0,5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25,0 = 28,88 kN/m’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x</a:t>
                </a:r>
                <a:r>
                  <a:rPr lang="sr-Latn-ME" sz="1700" baseline="-25000" dirty="0"/>
                  <a:t>3</a:t>
                </a:r>
                <a:r>
                  <a:rPr lang="sr-Latn-ME" sz="1700" dirty="0"/>
                  <a:t> = 1,10 + 30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2/3 = 1,30 m</a:t>
                </a:r>
                <a:endParaRPr lang="en-US" sz="1700" dirty="0"/>
              </a:p>
              <a:p>
                <a:pPr marL="342900" indent="-342900">
                  <a:lnSpc>
                    <a:spcPct val="150000"/>
                  </a:lnSpc>
                  <a:buFont typeface="Symbol" panose="05050102010706020507" pitchFamily="18" charset="2"/>
                  <a:buChar char="®"/>
                </a:pPr>
                <a:r>
                  <a:rPr lang="en-US" sz="1700" dirty="0" err="1"/>
                  <a:t>W</a:t>
                </a:r>
                <a:r>
                  <a:rPr lang="en-US" sz="1700" baseline="-25000" dirty="0" err="1"/>
                  <a:t>k,uk</a:t>
                </a:r>
                <a:r>
                  <a:rPr lang="en-US" sz="1700" dirty="0"/>
                  <a:t> = 141,88 </a:t>
                </a:r>
                <a:r>
                  <a:rPr lang="sr-Latn-ME" sz="1700" dirty="0"/>
                  <a:t>kN/m’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x</a:t>
                </a:r>
                <a:r>
                  <a:rPr lang="sr-Latn-ME" sz="1700" baseline="-25000" dirty="0"/>
                  <a:t>g</a:t>
                </a:r>
                <a:r>
                  <a:rPr lang="sr-Latn-ME" sz="1700" dirty="0"/>
                  <a:t> = 1,36 m</a:t>
                </a:r>
                <a:endParaRPr lang="en-US" sz="17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2076212-4534-6A39-CA97-33B2C0E654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3712" y="3429000"/>
                <a:ext cx="4300460" cy="3191130"/>
              </a:xfrm>
              <a:prstGeom prst="rect">
                <a:avLst/>
              </a:prstGeom>
              <a:blipFill>
                <a:blip r:embed="rId6"/>
                <a:stretch>
                  <a:fillRect l="-993" b="-15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Rectangle 10">
            <a:extLst>
              <a:ext uri="{FF2B5EF4-FFF2-40B4-BE49-F238E27FC236}">
                <a16:creationId xmlns:a16="http://schemas.microsoft.com/office/drawing/2014/main" id="{5A079880-BDE4-53FC-FD65-0BAF840D244E}"/>
              </a:ext>
            </a:extLst>
          </p:cNvPr>
          <p:cNvSpPr/>
          <p:nvPr/>
        </p:nvSpPr>
        <p:spPr>
          <a:xfrm>
            <a:off x="3503714" y="5850975"/>
            <a:ext cx="244248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3AA0D47-4AAB-CE76-A3CC-39B2F26682EE}"/>
              </a:ext>
            </a:extLst>
          </p:cNvPr>
          <p:cNvSpPr/>
          <p:nvPr/>
        </p:nvSpPr>
        <p:spPr>
          <a:xfrm>
            <a:off x="3503712" y="6255852"/>
            <a:ext cx="2330086" cy="36004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8FD56E2-2DC9-206E-41AA-ADD01BBA74E3}"/>
              </a:ext>
            </a:extLst>
          </p:cNvPr>
          <p:cNvSpPr txBox="1"/>
          <p:nvPr/>
        </p:nvSpPr>
        <p:spPr>
          <a:xfrm>
            <a:off x="3503712" y="2708409"/>
            <a:ext cx="31683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i="1" dirty="0"/>
              <a:t>Kar</a:t>
            </a:r>
            <a:r>
              <a:rPr lang="sr-Latn-ME" sz="1800" b="1" i="1" dirty="0"/>
              <a:t>a</a:t>
            </a:r>
            <a:r>
              <a:rPr lang="en-US" sz="1800" b="1" i="1" dirty="0" err="1"/>
              <a:t>kteristi</a:t>
            </a:r>
            <a:r>
              <a:rPr lang="sr-Latn-ME" sz="1800" b="1" i="1" dirty="0"/>
              <a:t>čne vrijednosti </a:t>
            </a:r>
            <a:br>
              <a:rPr lang="sr-Latn-ME" sz="1800" b="1" i="1" dirty="0"/>
            </a:br>
            <a:r>
              <a:rPr lang="sr-Latn-ME" sz="1800" b="1" i="1" dirty="0"/>
              <a:t>sopstvene </a:t>
            </a:r>
            <a:r>
              <a:rPr lang="en-US" sz="1800" b="1" i="1" dirty="0" err="1"/>
              <a:t>težin</a:t>
            </a:r>
            <a:r>
              <a:rPr lang="sr-Latn-ME" sz="1800" b="1" i="1" dirty="0"/>
              <a:t>e</a:t>
            </a:r>
            <a:r>
              <a:rPr lang="en-US" sz="1800" b="1" i="1" dirty="0"/>
              <a:t> </a:t>
            </a:r>
            <a:r>
              <a:rPr lang="en-US" sz="1800" b="1" i="1" dirty="0" err="1"/>
              <a:t>zida</a:t>
            </a:r>
            <a:r>
              <a:rPr lang="en-US" sz="1800" b="1" i="1" dirty="0"/>
              <a:t> </a:t>
            </a:r>
            <a:endParaRPr lang="sr-Latn-ME" sz="1800" b="1" i="1" dirty="0"/>
          </a:p>
        </p:txBody>
      </p:sp>
    </p:spTree>
    <p:extLst>
      <p:ext uri="{BB962C8B-B14F-4D97-AF65-F5344CB8AC3E}">
        <p14:creationId xmlns:p14="http://schemas.microsoft.com/office/powerpoint/2010/main" val="3785336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2" grpId="0" animBg="1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C2C4F7-DE20-48F2-6E1E-A463D05DE956}"/>
              </a:ext>
            </a:extLst>
          </p:cNvPr>
          <p:cNvSpPr txBox="1"/>
          <p:nvPr/>
        </p:nvSpPr>
        <p:spPr>
          <a:xfrm>
            <a:off x="180132" y="6504057"/>
            <a:ext cx="11979944" cy="3539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sz="1700" b="0" i="1" u="none" strike="noStrike" baseline="0" dirty="0">
                <a:latin typeface="Times New Roman" panose="02020603050405020304" pitchFamily="18" charset="0"/>
              </a:rPr>
              <a:t>PTI (1996). Recommendations for Prestressed Rock and Soil Anchors, 3rd ed. Post-Tensioning</a:t>
            </a:r>
            <a:r>
              <a:rPr lang="sr-Latn-ME" sz="1700" b="0" i="1" u="none" strike="noStrike" baseline="0" dirty="0">
                <a:latin typeface="Times New Roman" panose="02020603050405020304" pitchFamily="18" charset="0"/>
              </a:rPr>
              <a:t> </a:t>
            </a:r>
            <a:r>
              <a:rPr lang="en-US" sz="1700" b="0" i="1" u="none" strike="noStrike" baseline="0" dirty="0">
                <a:latin typeface="Times New Roman" panose="02020603050405020304" pitchFamily="18" charset="0"/>
              </a:rPr>
              <a:t>Institute, Phoenix, Arizona.</a:t>
            </a:r>
            <a:endParaRPr lang="en-US" sz="1700" i="1" dirty="0"/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A2508207-0628-ED10-7FB5-ADECEE867F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114902"/>
              </p:ext>
            </p:extLst>
          </p:nvPr>
        </p:nvGraphicFramePr>
        <p:xfrm>
          <a:off x="59556" y="136498"/>
          <a:ext cx="12100520" cy="63888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98782">
                  <a:extLst>
                    <a:ext uri="{9D8B030D-6E8A-4147-A177-3AD203B41FA5}">
                      <a16:colId xmlns:a16="http://schemas.microsoft.com/office/drawing/2014/main" val="1778167222"/>
                    </a:ext>
                  </a:extLst>
                </a:gridCol>
                <a:gridCol w="1798849">
                  <a:extLst>
                    <a:ext uri="{9D8B030D-6E8A-4147-A177-3AD203B41FA5}">
                      <a16:colId xmlns:a16="http://schemas.microsoft.com/office/drawing/2014/main" val="3569764392"/>
                    </a:ext>
                  </a:extLst>
                </a:gridCol>
                <a:gridCol w="2480602">
                  <a:extLst>
                    <a:ext uri="{9D8B030D-6E8A-4147-A177-3AD203B41FA5}">
                      <a16:colId xmlns:a16="http://schemas.microsoft.com/office/drawing/2014/main" val="812501801"/>
                    </a:ext>
                  </a:extLst>
                </a:gridCol>
                <a:gridCol w="1475674">
                  <a:extLst>
                    <a:ext uri="{9D8B030D-6E8A-4147-A177-3AD203B41FA5}">
                      <a16:colId xmlns:a16="http://schemas.microsoft.com/office/drawing/2014/main" val="784077213"/>
                    </a:ext>
                  </a:extLst>
                </a:gridCol>
                <a:gridCol w="2541524">
                  <a:extLst>
                    <a:ext uri="{9D8B030D-6E8A-4147-A177-3AD203B41FA5}">
                      <a16:colId xmlns:a16="http://schemas.microsoft.com/office/drawing/2014/main" val="1068024519"/>
                    </a:ext>
                  </a:extLst>
                </a:gridCol>
                <a:gridCol w="1505089">
                  <a:extLst>
                    <a:ext uri="{9D8B030D-6E8A-4147-A177-3AD203B41FA5}">
                      <a16:colId xmlns:a16="http://schemas.microsoft.com/office/drawing/2014/main" val="474822743"/>
                    </a:ext>
                  </a:extLst>
                </a:gridCol>
              </a:tblGrid>
              <a:tr h="245177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Stijena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Sitnozrno</a:t>
                      </a:r>
                      <a:r>
                        <a:rPr lang="en-US" sz="1800" kern="100" dirty="0">
                          <a:effectLst/>
                        </a:rPr>
                        <a:t> </a:t>
                      </a:r>
                      <a:r>
                        <a:rPr lang="en-US" sz="1800" kern="100" dirty="0" err="1">
                          <a:effectLst/>
                        </a:rPr>
                        <a:t>tlo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800" kern="100" dirty="0" err="1">
                          <a:effectLst/>
                        </a:rPr>
                        <a:t>Krupnozrno</a:t>
                      </a:r>
                      <a:r>
                        <a:rPr lang="en-US" sz="1800" kern="100" dirty="0">
                          <a:effectLst/>
                        </a:rPr>
                        <a:t> </a:t>
                      </a:r>
                      <a:r>
                        <a:rPr lang="en-US" sz="1800" kern="100" dirty="0" err="1">
                          <a:effectLst/>
                        </a:rPr>
                        <a:t>tlo</a:t>
                      </a:r>
                      <a:endParaRPr lang="en-US" sz="18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1765489"/>
                  </a:ext>
                </a:extLst>
              </a:tr>
              <a:tr h="90216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Tip </a:t>
                      </a:r>
                      <a:r>
                        <a:rPr lang="en-US" sz="1600" kern="100" spc="-5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stijene</a:t>
                      </a:r>
                      <a:endParaRPr lang="en-US" sz="1600" kern="100" spc="-5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 err="1">
                          <a:effectLst/>
                        </a:rPr>
                        <a:t>Prosje</a:t>
                      </a:r>
                      <a:r>
                        <a:rPr lang="sr-Latn-ME" sz="1600" kern="100" spc="-5" dirty="0">
                          <a:effectLst/>
                        </a:rPr>
                        <a:t>čna granična adhezija</a:t>
                      </a:r>
                      <a:r>
                        <a:rPr lang="sr-Latn-ME" sz="1600" kern="100" spc="105" dirty="0">
                          <a:effectLst/>
                        </a:rPr>
                        <a:t> </a:t>
                      </a:r>
                      <a:r>
                        <a:rPr lang="en-US" sz="1600" kern="100" spc="-5" dirty="0">
                          <a:effectLst/>
                        </a:rPr>
                        <a:t>(MPa)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>
                          <a:effectLst/>
                        </a:rPr>
                        <a:t>Tip sidra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>
                          <a:effectLst/>
                        </a:rPr>
                        <a:t>Prosje</a:t>
                      </a:r>
                      <a:r>
                        <a:rPr lang="sr-Latn-ME" sz="1600" kern="100" spc="-5">
                          <a:effectLst/>
                        </a:rPr>
                        <a:t>čna granična adhezija</a:t>
                      </a:r>
                      <a:r>
                        <a:rPr lang="sr-Latn-ME" sz="1600" kern="100" spc="105">
                          <a:effectLst/>
                        </a:rPr>
                        <a:t> </a:t>
                      </a:r>
                      <a:r>
                        <a:rPr lang="en-US" sz="1600" kern="100" spc="-5">
                          <a:effectLst/>
                        </a:rPr>
                        <a:t>(MPa)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>
                          <a:effectLst/>
                        </a:rPr>
                        <a:t>Tip sidra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 err="1">
                          <a:effectLst/>
                        </a:rPr>
                        <a:t>Prosje</a:t>
                      </a:r>
                      <a:r>
                        <a:rPr lang="sr-Latn-ME" sz="1600" kern="100" spc="-5" dirty="0">
                          <a:effectLst/>
                        </a:rPr>
                        <a:t>čna granična adhezija</a:t>
                      </a:r>
                      <a:r>
                        <a:rPr lang="sr-Latn-ME" sz="1600" kern="100" spc="105" dirty="0">
                          <a:effectLst/>
                        </a:rPr>
                        <a:t> </a:t>
                      </a:r>
                      <a:r>
                        <a:rPr lang="en-US" sz="1600" kern="100" spc="-5" dirty="0">
                          <a:effectLst/>
                        </a:rPr>
                        <a:t>(MPa)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2623923"/>
                  </a:ext>
                </a:extLst>
              </a:tr>
              <a:tr h="446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Granit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bazalt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1.7 - 3.1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 err="1">
                          <a:effectLst/>
                        </a:rPr>
                        <a:t>Gravitaciono</a:t>
                      </a:r>
                      <a:r>
                        <a:rPr lang="en-US" sz="1600" kern="100" spc="-5" dirty="0">
                          <a:effectLst/>
                        </a:rPr>
                        <a:t> </a:t>
                      </a:r>
                      <a:r>
                        <a:rPr lang="en-US" sz="1600" kern="100" spc="-5" dirty="0" err="1">
                          <a:effectLst/>
                        </a:rPr>
                        <a:t>injektirana</a:t>
                      </a:r>
                      <a:r>
                        <a:rPr lang="en-US" sz="1600" kern="100" spc="-5" dirty="0">
                          <a:effectLst/>
                        </a:rPr>
                        <a:t> sidra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0.03-0.07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spc="-5" dirty="0" err="1">
                          <a:effectLst/>
                        </a:rPr>
                        <a:t>Gravitaciono</a:t>
                      </a:r>
                      <a:r>
                        <a:rPr lang="en-US" sz="1600" kern="100" spc="-5" dirty="0">
                          <a:effectLst/>
                        </a:rPr>
                        <a:t> </a:t>
                      </a:r>
                      <a:r>
                        <a:rPr lang="en-US" sz="1600" kern="100" spc="-5" dirty="0" err="1">
                          <a:effectLst/>
                        </a:rPr>
                        <a:t>injektirana</a:t>
                      </a:r>
                      <a:r>
                        <a:rPr lang="en-US" sz="1600" kern="100" spc="-5" dirty="0">
                          <a:effectLst/>
                        </a:rPr>
                        <a:t> sidra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0.07-0.14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3241552"/>
                  </a:ext>
                </a:extLst>
              </a:tr>
              <a:tr h="2179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Dolomitični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krečnjaci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1.4 - 2.1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Sidra </a:t>
                      </a:r>
                      <a:r>
                        <a:rPr lang="en-US" sz="1600" b="1" kern="100" dirty="0" err="1">
                          <a:effectLst/>
                        </a:rPr>
                        <a:t>injektirana</a:t>
                      </a:r>
                      <a:r>
                        <a:rPr lang="en-US" sz="1600" b="1" kern="100" dirty="0">
                          <a:effectLst/>
                        </a:rPr>
                        <a:t> pod </a:t>
                      </a:r>
                      <a:r>
                        <a:rPr lang="en-US" sz="1600" b="1" kern="100" dirty="0" err="1">
                          <a:effectLst/>
                        </a:rPr>
                        <a:t>pritiskom</a:t>
                      </a: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1" kern="100" dirty="0">
                          <a:effectLst/>
                        </a:rPr>
                        <a:t>Sidra </a:t>
                      </a:r>
                      <a:r>
                        <a:rPr lang="en-US" sz="1600" b="1" kern="100" dirty="0" err="1">
                          <a:effectLst/>
                        </a:rPr>
                        <a:t>injektirana</a:t>
                      </a:r>
                      <a:r>
                        <a:rPr lang="en-US" sz="1600" b="1" kern="100" dirty="0">
                          <a:effectLst/>
                        </a:rPr>
                        <a:t> pod </a:t>
                      </a:r>
                      <a:r>
                        <a:rPr lang="en-US" sz="1600" b="1" kern="100" dirty="0" err="1">
                          <a:effectLst/>
                        </a:rPr>
                        <a:t>pritiskom</a:t>
                      </a:r>
                      <a:endParaRPr lang="en-US" sz="16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2137119"/>
                  </a:ext>
                </a:extLst>
              </a:tr>
              <a:tr h="528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Meki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krečnjaci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1.0 - 1.4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Meka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prašinasta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glina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0.03-0.07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Fini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srednjezrni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pijesak</a:t>
                      </a:r>
                      <a:r>
                        <a:rPr lang="pl-PL" sz="1600" kern="100" dirty="0">
                          <a:effectLst/>
                        </a:rPr>
                        <a:t>, </a:t>
                      </a:r>
                      <a:r>
                        <a:rPr lang="pl-PL" sz="1600" kern="100" dirty="0" err="1">
                          <a:effectLst/>
                        </a:rPr>
                        <a:t>srednje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0.08-0.38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4266838"/>
                  </a:ext>
                </a:extLst>
              </a:tr>
              <a:tr h="674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Škriljci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tvrdi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škriljci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0.8 - 1.4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Prašinasta glina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0.03-0.07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Srednjezrni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krupni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pijesak</a:t>
                      </a:r>
                      <a:r>
                        <a:rPr lang="pl-PL" sz="1600" kern="100" dirty="0">
                          <a:effectLst/>
                        </a:rPr>
                        <a:t> ( </a:t>
                      </a:r>
                      <a:r>
                        <a:rPr lang="pl-PL" sz="1600" kern="100" dirty="0" err="1">
                          <a:effectLst/>
                        </a:rPr>
                        <a:t>šljunak</a:t>
                      </a:r>
                      <a:r>
                        <a:rPr lang="pl-PL" sz="1600" kern="100" dirty="0">
                          <a:effectLst/>
                        </a:rPr>
                        <a:t>), </a:t>
                      </a:r>
                      <a:r>
                        <a:rPr lang="pl-PL" sz="1600" kern="100" dirty="0" err="1">
                          <a:effectLst/>
                        </a:rPr>
                        <a:t>srednje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0.11-0.66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597291"/>
                  </a:ext>
                </a:extLst>
              </a:tr>
              <a:tr h="674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Meki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škriljci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0.2 - 0.8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Tvrda</a:t>
                      </a:r>
                      <a:r>
                        <a:rPr lang="pl-PL" sz="1600" kern="100" dirty="0">
                          <a:effectLst/>
                        </a:rPr>
                        <a:t> glina, </a:t>
                      </a:r>
                      <a:r>
                        <a:rPr lang="pl-PL" sz="1600" kern="100" dirty="0" err="1">
                          <a:effectLst/>
                        </a:rPr>
                        <a:t>srednje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visoke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plastičnosti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0.03-0.10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Srednjezrni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krupni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pijesak</a:t>
                      </a:r>
                      <a:r>
                        <a:rPr lang="pl-PL" sz="1600" kern="100" dirty="0">
                          <a:effectLst/>
                        </a:rPr>
                        <a:t> ( </a:t>
                      </a:r>
                      <a:r>
                        <a:rPr lang="pl-PL" sz="1600" kern="100" dirty="0" err="1">
                          <a:effectLst/>
                        </a:rPr>
                        <a:t>šljunak</a:t>
                      </a:r>
                      <a:r>
                        <a:rPr lang="pl-PL" sz="1600" kern="100" dirty="0">
                          <a:effectLst/>
                        </a:rPr>
                        <a:t>),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veoma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0.25-0.97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981313"/>
                  </a:ext>
                </a:extLst>
              </a:tr>
              <a:tr h="446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Pješčari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0.8 - 1.7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Vrlo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tvrda</a:t>
                      </a:r>
                      <a:r>
                        <a:rPr lang="pl-PL" sz="1600" kern="100" dirty="0">
                          <a:effectLst/>
                        </a:rPr>
                        <a:t> glina, </a:t>
                      </a:r>
                      <a:r>
                        <a:rPr lang="pl-PL" sz="1600" kern="100" dirty="0" err="1">
                          <a:effectLst/>
                        </a:rPr>
                        <a:t>srednje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visoke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plastičnosti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0.07-0.17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Prašinasti pijesak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0.17-0.41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7257846"/>
                  </a:ext>
                </a:extLst>
              </a:tr>
              <a:tr h="44600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Degradirani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pješčari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0.7 - 0.8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>
                          <a:effectLst/>
                        </a:rPr>
                        <a:t>Tvrda glina, srednje plastičnosti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>
                          <a:effectLst/>
                        </a:rPr>
                        <a:t>0.10-0.25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>
                          <a:effectLst/>
                        </a:rPr>
                        <a:t>Zbijeni glacijalni nanos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0.30-0.52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3354272"/>
                  </a:ext>
                </a:extLst>
              </a:tr>
              <a:tr h="5288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Kreda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0.2 - 1.1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Vrlo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tvrda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glina</a:t>
                      </a:r>
                      <a:r>
                        <a:rPr lang="en-US" sz="1600" kern="100" dirty="0">
                          <a:effectLst/>
                        </a:rPr>
                        <a:t>, </a:t>
                      </a:r>
                      <a:r>
                        <a:rPr lang="en-US" sz="1600" kern="100" dirty="0" err="1">
                          <a:effectLst/>
                        </a:rPr>
                        <a:t>srednje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plastičnosti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>
                          <a:effectLst/>
                        </a:rPr>
                        <a:t>0.14-0.35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 err="1">
                          <a:effectLst/>
                        </a:rPr>
                        <a:t>Pjeskoviti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šljunak</a:t>
                      </a:r>
                      <a:r>
                        <a:rPr lang="pl-PL" sz="1600" kern="100" dirty="0">
                          <a:effectLst/>
                        </a:rPr>
                        <a:t>, </a:t>
                      </a:r>
                      <a:r>
                        <a:rPr lang="pl-PL" sz="1600" kern="100" dirty="0" err="1">
                          <a:effectLst/>
                        </a:rPr>
                        <a:t>srednje</a:t>
                      </a:r>
                      <a:r>
                        <a:rPr lang="pl-PL" sz="1600" kern="100" dirty="0">
                          <a:effectLst/>
                        </a:rPr>
                        <a:t>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r>
                        <a:rPr lang="pl-PL" sz="1600" kern="100" dirty="0">
                          <a:effectLst/>
                        </a:rPr>
                        <a:t> do </a:t>
                      </a:r>
                      <a:r>
                        <a:rPr lang="pl-PL" sz="1600" kern="100" dirty="0" err="1">
                          <a:effectLst/>
                        </a:rPr>
                        <a:t>zbijen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0.21-1.38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043799"/>
                  </a:ext>
                </a:extLst>
              </a:tr>
              <a:tr h="6740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Degradirani</a:t>
                      </a:r>
                      <a:r>
                        <a:rPr lang="en-US" sz="1600" b="0" kern="1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lapor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0.15 - 0.25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 err="1">
                          <a:effectLst/>
                        </a:rPr>
                        <a:t>Vrlo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tvrda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pjeskovita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prašina</a:t>
                      </a:r>
                      <a:r>
                        <a:rPr lang="en-US" sz="1600" kern="100" dirty="0">
                          <a:effectLst/>
                        </a:rPr>
                        <a:t>, </a:t>
                      </a:r>
                      <a:r>
                        <a:rPr lang="en-US" sz="1600" kern="100" dirty="0" err="1">
                          <a:effectLst/>
                        </a:rPr>
                        <a:t>srednje</a:t>
                      </a:r>
                      <a:r>
                        <a:rPr lang="en-US" sz="1600" kern="100" dirty="0">
                          <a:effectLst/>
                        </a:rPr>
                        <a:t> </a:t>
                      </a:r>
                      <a:r>
                        <a:rPr lang="en-US" sz="1600" kern="100" dirty="0" err="1">
                          <a:effectLst/>
                        </a:rPr>
                        <a:t>plastičnosti</a:t>
                      </a:r>
                      <a:r>
                        <a:rPr lang="en-US" sz="1600" kern="100" dirty="0">
                          <a:effectLst/>
                        </a:rPr>
                        <a:t>.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0.25-0.38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40000"/>
                        <a:lumOff val="60000"/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>
                          <a:effectLst/>
                        </a:rPr>
                        <a:t>Pjeskoviti šljunak, zbijen do veoma zbijen</a:t>
                      </a:r>
                      <a:endParaRPr lang="en-US" sz="16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pl-PL" sz="1600" kern="100" dirty="0">
                          <a:effectLst/>
                        </a:rPr>
                        <a:t>0.28-1.38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  <a:alpha val="52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8681705"/>
                  </a:ext>
                </a:extLst>
              </a:tr>
              <a:tr h="21792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b="0" kern="100" dirty="0" err="1">
                          <a:solidFill>
                            <a:schemeClr val="tx1"/>
                          </a:solidFill>
                          <a:effectLst/>
                        </a:rPr>
                        <a:t>Beton</a:t>
                      </a:r>
                      <a:endParaRPr lang="en-US" sz="1600" b="0" kern="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1.4- 2.8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alpha val="5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600" kern="100" dirty="0">
                          <a:effectLst/>
                        </a:rPr>
                        <a:t> </a:t>
                      </a:r>
                      <a:endParaRPr lang="en-US" sz="16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79328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459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0858" y="310624"/>
            <a:ext cx="5797110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00" dirty="0" err="1">
                <a:solidFill>
                  <a:srgbClr val="002060"/>
                </a:solidFill>
              </a:rPr>
              <a:t>Karakteristične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vrijednosti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pritisaka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tla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i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sopstvene</a:t>
            </a:r>
            <a:r>
              <a:rPr lang="en-US" sz="1900" dirty="0">
                <a:solidFill>
                  <a:srgbClr val="002060"/>
                </a:solidFill>
              </a:rPr>
              <a:t> </a:t>
            </a:r>
            <a:r>
              <a:rPr lang="en-US" sz="1900" dirty="0" err="1">
                <a:solidFill>
                  <a:srgbClr val="002060"/>
                </a:solidFill>
              </a:rPr>
              <a:t>težine</a:t>
            </a:r>
            <a:endParaRPr lang="sr-Latn-ME" sz="19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5951984" y="204333"/>
                <a:ext cx="6262222" cy="3071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600" b="1" i="1" dirty="0" err="1"/>
                  <a:t>Karakteristične</a:t>
                </a:r>
                <a:r>
                  <a:rPr lang="en-US" sz="1600" b="1" i="1" dirty="0"/>
                  <a:t> </a:t>
                </a:r>
                <a:r>
                  <a:rPr lang="en-US" sz="1600" b="1" i="1" dirty="0" err="1"/>
                  <a:t>vrijednosti</a:t>
                </a:r>
                <a:r>
                  <a:rPr lang="en-US" sz="1600" b="1" i="1" dirty="0"/>
                  <a:t> </a:t>
                </a:r>
                <a:r>
                  <a:rPr lang="en-US" sz="1600" b="1" i="1" dirty="0" err="1"/>
                  <a:t>pritiska</a:t>
                </a:r>
                <a:r>
                  <a:rPr lang="en-US" sz="1600" b="1" i="1" dirty="0"/>
                  <a:t> </a:t>
                </a:r>
                <a:r>
                  <a:rPr lang="en-US" sz="1600" b="1" i="1" dirty="0" err="1"/>
                  <a:t>tla</a:t>
                </a:r>
                <a:endParaRPr lang="en-US" sz="1600" b="1" dirty="0"/>
              </a:p>
              <a:p>
                <a:r>
                  <a:rPr lang="en-US" sz="1600" u="sng" dirty="0" err="1"/>
                  <a:t>Koeficijent</a:t>
                </a:r>
                <a:r>
                  <a:rPr lang="en-US" sz="1600" u="sng" dirty="0"/>
                  <a:t> </a:t>
                </a:r>
                <a:r>
                  <a:rPr lang="en-US" sz="1600" u="sng" dirty="0" err="1"/>
                  <a:t>aktivnog</a:t>
                </a:r>
                <a:r>
                  <a:rPr lang="en-US" sz="1600" u="sng" dirty="0"/>
                  <a:t> </a:t>
                </a:r>
                <a:r>
                  <a:rPr lang="en-US" sz="1600" u="sng" dirty="0" err="1"/>
                  <a:t>pritiska</a:t>
                </a:r>
                <a:r>
                  <a:rPr lang="en-US" sz="1600" u="sng" dirty="0"/>
                  <a:t> </a:t>
                </a:r>
                <a:r>
                  <a:rPr lang="en-US" sz="1600" u="sng" dirty="0" err="1"/>
                  <a:t>tla</a:t>
                </a:r>
                <a:endParaRPr lang="en-US" sz="1600" dirty="0"/>
              </a:p>
              <a:p>
                <a:pPr>
                  <a:lnSpc>
                    <a:spcPct val="150000"/>
                  </a:lnSpc>
                </a:pPr>
                <a:r>
                  <a:rPr lang="en-US" sz="1600" dirty="0" err="1"/>
                  <a:t>Površina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tla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iza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zida</a:t>
                </a:r>
                <a:r>
                  <a:rPr lang="en-US" sz="1600" dirty="0"/>
                  <a:t> pod </a:t>
                </a:r>
                <a:r>
                  <a:rPr lang="en-US" sz="1600" dirty="0" err="1"/>
                  <a:t>nagibom</a:t>
                </a:r>
                <a:r>
                  <a:rPr lang="en-US" sz="1600" dirty="0"/>
                  <a:t> – </a:t>
                </a:r>
                <a:r>
                  <a:rPr lang="en-US" sz="1600" u="sng" dirty="0" err="1"/>
                  <a:t>Kulonova</a:t>
                </a:r>
                <a:r>
                  <a:rPr lang="en-US" sz="1600" u="sng" dirty="0"/>
                  <a:t> </a:t>
                </a:r>
                <a:r>
                  <a:rPr lang="en-US" sz="1600" u="sng" dirty="0" err="1"/>
                  <a:t>teorija</a:t>
                </a:r>
                <a:endParaRPr lang="en-US" sz="1600" u="sng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𝑎</m:t>
                        </m:r>
                      </m:sub>
                    </m:sSub>
                    <m:r>
                      <a:rPr lang="en-US" sz="1600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𝜑</m:t>
                            </m:r>
                          </m:e>
                        </m:d>
                      </m:num>
                      <m:den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𝑠𝑖𝑛</m:t>
                            </m:r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𝛼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𝑠𝑖𝑛</m:t>
                        </m:r>
                        <m:d>
                          <m:d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</m:e>
                        </m:d>
                        <m:sSup>
                          <m:sSup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begChr m:val="["/>
                                <m:endChr m:val="]"/>
                                <m:ctrlPr>
                                  <a:rPr lang="en-US" sz="16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1600" i="1">
                                    <a:latin typeface="Cambria Math" panose="02040503050406030204" pitchFamily="18" charset="0"/>
                                  </a:rPr>
                                  <m:t>1+</m:t>
                                </m:r>
                                <m:rad>
                                  <m:radPr>
                                    <m:degHide m:val="on"/>
                                    <m:ctrlPr>
                                      <a:rPr lang="en-US" sz="1600" i="1">
                                        <a:latin typeface="Cambria Math" panose="02040503050406030204" pitchFamily="18" charset="0"/>
                                      </a:rPr>
                                    </m:ctrlPr>
                                  </m:radPr>
                                  <m:deg/>
                                  <m:e>
                                    <m:f>
                                      <m:fPr>
                                        <m:ctrlP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𝜑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+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𝛿</m:t>
                                            </m:r>
                                          </m:e>
                                        </m:d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𝜑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</m:d>
                                      </m:num>
                                      <m:den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−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𝛿</m:t>
                                            </m:r>
                                          </m:e>
                                        </m:d>
                                        <m:r>
                                          <a:rPr lang="en-US" sz="1600" i="1">
                                            <a:latin typeface="Cambria Math" panose="02040503050406030204" pitchFamily="18" charset="0"/>
                                          </a:rPr>
                                          <m:t>𝑠𝑖𝑛</m:t>
                                        </m:r>
                                        <m:d>
                                          <m:dPr>
                                            <m:ctrlP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dPr>
                                          <m:e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𝛼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+</m:t>
                                            </m:r>
                                            <m:r>
                                              <a:rPr lang="en-US" sz="1600" i="1">
                                                <a:latin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</m:d>
                                      </m:den>
                                    </m:f>
                                  </m:e>
                                </m:rad>
                              </m:e>
                            </m:d>
                          </m:e>
                          <m:sup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1600" dirty="0"/>
                  <a:t> </a:t>
                </a:r>
              </a:p>
              <a:p>
                <a:r>
                  <a:rPr lang="en-US" sz="1600" dirty="0"/>
                  <a:t>α = 90°, β = 10°, δ = 0, </a:t>
                </a:r>
                <a:r>
                  <a:rPr lang="en-US" sz="1600" dirty="0" err="1"/>
                  <a:t>φ</a:t>
                </a:r>
                <a:r>
                  <a:rPr lang="en-US" sz="1600" baseline="-25000" dirty="0" err="1"/>
                  <a:t>d</a:t>
                </a:r>
                <a:r>
                  <a:rPr lang="en-US" sz="1600" dirty="0"/>
                  <a:t> = 27°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600" dirty="0">
                    <a:sym typeface="Symbol" panose="05050102010706020507" pitchFamily="18" charset="2"/>
                  </a:rPr>
                  <a:t>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</a:t>
                </a:r>
                <a:r>
                  <a:rPr lang="en-US" sz="1600" baseline="-25000" dirty="0" err="1"/>
                  <a:t>a</a:t>
                </a:r>
                <a:r>
                  <a:rPr lang="en-US" sz="1600" dirty="0"/>
                  <a:t> = 0,425</a:t>
                </a:r>
                <a:endParaRPr lang="sr-Latn-ME" sz="1600" i="1" dirty="0"/>
              </a:p>
              <a:p>
                <a:r>
                  <a:rPr lang="en-US" sz="1600" dirty="0" err="1"/>
                  <a:t>Karakteristična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vrijednost</a:t>
                </a:r>
                <a:r>
                  <a:rPr lang="en-US" sz="1600" dirty="0"/>
                  <a:t> </a:t>
                </a:r>
                <a:r>
                  <a:rPr lang="en-US" sz="1600" dirty="0" err="1"/>
                  <a:t>aktivnog</a:t>
                </a:r>
                <a:r>
                  <a:rPr lang="en-US" sz="1600" dirty="0"/>
                  <a:t> </a:t>
                </a:r>
                <a:r>
                  <a:rPr lang="en-US" sz="1600" dirty="0" err="1"/>
                  <a:t>pritiska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tla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iza</a:t>
                </a:r>
                <a:r>
                  <a:rPr lang="en-US" sz="1600" dirty="0"/>
                  <a:t> </a:t>
                </a:r>
                <a:r>
                  <a:rPr lang="en-US" sz="1600" dirty="0" err="1"/>
                  <a:t>zida</a:t>
                </a:r>
                <a:endParaRPr lang="sr-Latn-ME" sz="1600" dirty="0"/>
              </a:p>
              <a:p>
                <a:r>
                  <a:rPr lang="en-US" sz="1600" dirty="0"/>
                  <a:t>σ</a:t>
                </a:r>
                <a:r>
                  <a:rPr lang="en-US" sz="1600" baseline="-25000" dirty="0"/>
                  <a:t>h,k,0</a:t>
                </a:r>
                <a:r>
                  <a:rPr lang="en-US" sz="1600" dirty="0"/>
                  <a:t> = γ h</a:t>
                </a:r>
                <a:r>
                  <a:rPr lang="en-US" sz="1600" baseline="-25000" dirty="0"/>
                  <a:t>0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</a:t>
                </a:r>
                <a:r>
                  <a:rPr lang="en-US" sz="1600" baseline="-25000" dirty="0" err="1"/>
                  <a:t>a</a:t>
                </a:r>
                <a:r>
                  <a:rPr lang="en-US" sz="1600" dirty="0"/>
                  <a:t> – 2 c</a:t>
                </a:r>
                <a:r>
                  <a:rPr lang="en-US" sz="1600" baseline="-25000" dirty="0"/>
                  <a:t>d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1600" dirty="0"/>
                  <a:t> = 19,0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0,425 - 2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7,0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0,425</m:t>
                        </m:r>
                      </m:e>
                    </m:rad>
                  </m:oMath>
                </a14:m>
                <a:r>
                  <a:rPr lang="en-US" sz="1600" dirty="0"/>
                  <a:t> = - 9,13 </a:t>
                </a:r>
                <a:r>
                  <a:rPr lang="en-US" sz="1600" dirty="0" err="1"/>
                  <a:t>kN</a:t>
                </a:r>
                <a:r>
                  <a:rPr lang="en-US" sz="1600" dirty="0"/>
                  <a:t>/m</a:t>
                </a:r>
                <a:r>
                  <a:rPr lang="en-US" sz="1600" baseline="30000" dirty="0"/>
                  <a:t>2</a:t>
                </a:r>
                <a:endParaRPr lang="en-US" sz="1600" dirty="0"/>
              </a:p>
              <a:p>
                <a:r>
                  <a:rPr lang="en-US" sz="1600" dirty="0"/>
                  <a:t>σ</a:t>
                </a:r>
                <a:r>
                  <a:rPr lang="en-US" sz="1600" baseline="-25000" dirty="0"/>
                  <a:t>h,k,1</a:t>
                </a:r>
                <a:r>
                  <a:rPr lang="en-US" sz="1600" dirty="0"/>
                  <a:t> = γ h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 </a:t>
                </a:r>
                <a:r>
                  <a:rPr lang="en-US" sz="1600" dirty="0" err="1"/>
                  <a:t>k</a:t>
                </a:r>
                <a:r>
                  <a:rPr lang="en-US" sz="1600" baseline="-25000" dirty="0" err="1"/>
                  <a:t>a</a:t>
                </a:r>
                <a:r>
                  <a:rPr lang="en-US" sz="1600" dirty="0"/>
                  <a:t> – 2 c</a:t>
                </a:r>
                <a:r>
                  <a:rPr lang="en-US" sz="1600" baseline="-25000" dirty="0"/>
                  <a:t>d</a:t>
                </a:r>
                <a:r>
                  <a:rPr lang="en-US" sz="1600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16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6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1600" dirty="0"/>
                  <a:t> = 19,0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8,50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0,425 - 2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</m:oMath>
                </a14:m>
                <a:r>
                  <a:rPr lang="sr-Latn-ME" sz="1600" dirty="0"/>
                  <a:t>7,0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600"/>
                      <m:t>∙</m:t>
                    </m:r>
                    <m:rad>
                      <m:radPr>
                        <m:degHide m:val="on"/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0,425</m:t>
                        </m:r>
                      </m:e>
                    </m:rad>
                  </m:oMath>
                </a14:m>
                <a:r>
                  <a:rPr lang="en-US" sz="1600" dirty="0"/>
                  <a:t> = 59,51 </a:t>
                </a:r>
                <a:r>
                  <a:rPr lang="en-US" sz="1600" dirty="0" err="1"/>
                  <a:t>kN</a:t>
                </a:r>
                <a:r>
                  <a:rPr lang="en-US" sz="1600" dirty="0"/>
                  <a:t>/m</a:t>
                </a:r>
                <a:r>
                  <a:rPr lang="en-US" sz="1600" baseline="30000" dirty="0"/>
                  <a:t>2</a:t>
                </a:r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1984" y="204333"/>
                <a:ext cx="6262222" cy="3071995"/>
              </a:xfrm>
              <a:prstGeom prst="rect">
                <a:avLst/>
              </a:prstGeom>
              <a:blipFill>
                <a:blip r:embed="rId2"/>
                <a:stretch>
                  <a:fillRect l="-486" t="-596" b="-1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 l="3286" r="3965"/>
          <a:stretch/>
        </p:blipFill>
        <p:spPr>
          <a:xfrm>
            <a:off x="-24680" y="1268761"/>
            <a:ext cx="5760640" cy="4649382"/>
          </a:xfrm>
          <a:prstGeom prst="rect">
            <a:avLst/>
          </a:prstGeom>
          <a:effectLst>
            <a:outerShdw blurRad="50800" dist="38100" dir="2700000" sx="102000" sy="102000" algn="tl" rotWithShape="0">
              <a:prstClr val="black">
                <a:alpha val="40000"/>
              </a:prstClr>
            </a:outerShdw>
          </a:effec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B80D9EE-3F24-B285-B4A7-5FAA716EE373}"/>
                  </a:ext>
                </a:extLst>
              </p:cNvPr>
              <p:cNvSpPr txBox="1"/>
              <p:nvPr/>
            </p:nvSpPr>
            <p:spPr>
              <a:xfrm>
                <a:off x="6096000" y="3457287"/>
                <a:ext cx="5985838" cy="24891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Dubina pukotine usljed zatezanja u tlu iza potpornog zida</a:t>
                </a:r>
                <a:endParaRPr lang="en-US" sz="1700" dirty="0"/>
              </a:p>
              <a:p>
                <a:pPr>
                  <a:lnSpc>
                    <a:spcPct val="150000"/>
                  </a:lnSpc>
                </a:pPr>
                <a:r>
                  <a:rPr lang="en-US" sz="1700" dirty="0" err="1"/>
                  <a:t>σ</a:t>
                </a:r>
                <a:r>
                  <a:rPr lang="en-US" sz="1700" baseline="-25000" dirty="0" err="1"/>
                  <a:t>h,k</a:t>
                </a:r>
                <a:r>
                  <a:rPr lang="en-US" sz="1700" baseline="-25000" dirty="0"/>
                  <a:t>,(z)</a:t>
                </a:r>
                <a:r>
                  <a:rPr lang="en-US" sz="1700" dirty="0"/>
                  <a:t> = γ z </a:t>
                </a:r>
                <a:r>
                  <a:rPr lang="en-US" sz="1700" dirty="0" err="1"/>
                  <a:t>k</a:t>
                </a:r>
                <a:r>
                  <a:rPr lang="en-US" sz="1700" baseline="-25000" dirty="0" err="1"/>
                  <a:t>a</a:t>
                </a:r>
                <a:r>
                  <a:rPr lang="en-US" sz="1700" dirty="0"/>
                  <a:t> – 2 c</a:t>
                </a:r>
                <a:r>
                  <a:rPr lang="en-US" sz="1700" baseline="-25000" dirty="0"/>
                  <a:t>d</a:t>
                </a:r>
                <a:r>
                  <a:rPr lang="en-US" sz="1700" dirty="0"/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en-US" sz="17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sz="1700" i="1">
                                <a:latin typeface="Cambria Math" panose="02040503050406030204" pitchFamily="18" charset="0"/>
                              </a:rPr>
                              <m:t>𝑎</m:t>
                            </m:r>
                          </m:sub>
                        </m:sSub>
                      </m:e>
                    </m:rad>
                  </m:oMath>
                </a14:m>
                <a:r>
                  <a:rPr lang="en-US" sz="1700" dirty="0"/>
                  <a:t> = 0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>
                    <a:sym typeface="Symbol" panose="05050102010706020507" pitchFamily="18" charset="2"/>
                  </a:rPr>
                  <a:t></a:t>
                </a:r>
                <a:r>
                  <a:rPr lang="en-US" sz="1700" dirty="0"/>
                  <a:t> z = 1,13 m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 err="1"/>
                  <a:t>Karakteristična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vrijednost</a:t>
                </a:r>
                <a:r>
                  <a:rPr lang="en-US" sz="1700" dirty="0"/>
                  <a:t> </a:t>
                </a:r>
                <a:r>
                  <a:rPr lang="en-US" sz="1700" dirty="0" err="1"/>
                  <a:t>sile</a:t>
                </a:r>
                <a:r>
                  <a:rPr lang="en-US" sz="1700" dirty="0"/>
                  <a:t> </a:t>
                </a:r>
                <a:r>
                  <a:rPr lang="en-US" sz="1700" dirty="0" err="1"/>
                  <a:t>aktivnog</a:t>
                </a:r>
                <a:r>
                  <a:rPr lang="en-US" sz="1700" dirty="0"/>
                  <a:t> </a:t>
                </a:r>
                <a:r>
                  <a:rPr lang="en-US" sz="1700" dirty="0" err="1"/>
                  <a:t>pritiska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tla</a:t>
                </a:r>
                <a:endParaRPr lang="en-US" sz="1700" dirty="0"/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P</a:t>
                </a:r>
                <a:r>
                  <a:rPr lang="sr-Latn-ME" sz="1700" baseline="-25000" dirty="0"/>
                  <a:t>a,k,1</a:t>
                </a:r>
                <a:r>
                  <a:rPr lang="sr-Latn-ME" sz="1700" dirty="0"/>
                  <a:t> = </a:t>
                </a:r>
                <a:r>
                  <a:rPr lang="en-US" sz="1700" dirty="0"/>
                  <a:t>σ</a:t>
                </a:r>
                <a:r>
                  <a:rPr lang="en-US" sz="1700" baseline="-25000" dirty="0"/>
                  <a:t>h,k,1</a:t>
                </a:r>
                <a:r>
                  <a:rPr lang="en-US" sz="1700" dirty="0"/>
                  <a:t> (8,50 – 1,13)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0,5 = 219,29 kN/m'         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z</a:t>
                </a:r>
                <a:r>
                  <a:rPr lang="sr-Latn-ME" sz="1700" baseline="-25000" dirty="0"/>
                  <a:t>a</a:t>
                </a:r>
                <a:r>
                  <a:rPr lang="sr-Latn-ME" sz="1700" dirty="0"/>
                  <a:t> = 2,46 m</a:t>
                </a:r>
                <a:endParaRPr lang="en-US" sz="1700" dirty="0"/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B80D9EE-3F24-B285-B4A7-5FAA716EE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0" y="3457287"/>
                <a:ext cx="5985838" cy="2489143"/>
              </a:xfrm>
              <a:prstGeom prst="rect">
                <a:avLst/>
              </a:prstGeom>
              <a:blipFill>
                <a:blip r:embed="rId5"/>
                <a:stretch>
                  <a:fillRect l="-611" b="-24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2482C52E-3253-0536-9738-76474398E54C}"/>
              </a:ext>
            </a:extLst>
          </p:cNvPr>
          <p:cNvSpPr/>
          <p:nvPr/>
        </p:nvSpPr>
        <p:spPr>
          <a:xfrm>
            <a:off x="4439816" y="1988840"/>
            <a:ext cx="216024" cy="535210"/>
          </a:xfrm>
          <a:prstGeom prst="rect">
            <a:avLst/>
          </a:pr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BBC934-4C63-F2AC-E051-EC55F5507B29}"/>
              </a:ext>
            </a:extLst>
          </p:cNvPr>
          <p:cNvSpPr/>
          <p:nvPr/>
        </p:nvSpPr>
        <p:spPr>
          <a:xfrm rot="5400000">
            <a:off x="6744072" y="4097507"/>
            <a:ext cx="216024" cy="936104"/>
          </a:xfrm>
          <a:prstGeom prst="rect">
            <a:avLst/>
          </a:pr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A48046-89A7-B33B-3181-73DD603DA0F4}"/>
              </a:ext>
            </a:extLst>
          </p:cNvPr>
          <p:cNvSpPr/>
          <p:nvPr/>
        </p:nvSpPr>
        <p:spPr>
          <a:xfrm rot="5400000">
            <a:off x="6744072" y="5410826"/>
            <a:ext cx="216024" cy="720080"/>
          </a:xfrm>
          <a:prstGeom prst="rect">
            <a:avLst/>
          </a:prstGeom>
          <a:solidFill>
            <a:srgbClr val="0070C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093596-A912-C0B1-5F73-57507AF2E42D}"/>
              </a:ext>
            </a:extLst>
          </p:cNvPr>
          <p:cNvSpPr/>
          <p:nvPr/>
        </p:nvSpPr>
        <p:spPr>
          <a:xfrm rot="10800000">
            <a:off x="5015880" y="4449786"/>
            <a:ext cx="216024" cy="720080"/>
          </a:xfrm>
          <a:prstGeom prst="rect">
            <a:avLst/>
          </a:prstGeom>
          <a:solidFill>
            <a:srgbClr val="0070C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21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92126" y="-18732"/>
            <a:ext cx="441969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dirty="0" err="1">
                <a:solidFill>
                  <a:srgbClr val="002060"/>
                </a:solidFill>
              </a:rPr>
              <a:t>Karakterističn</a:t>
            </a:r>
            <a:r>
              <a:rPr lang="sr-Latn-ME" sz="2500" dirty="0">
                <a:solidFill>
                  <a:srgbClr val="002060"/>
                </a:solidFill>
              </a:rPr>
              <a:t>a nosivost sidra</a:t>
            </a:r>
            <a:endParaRPr lang="sr-Latn-ME" sz="25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041683" y="601791"/>
            <a:ext cx="245934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/>
              <a:t>a – </a:t>
            </a:r>
            <a:r>
              <a:rPr lang="en-US" sz="1700" dirty="0" err="1"/>
              <a:t>koeficijent</a:t>
            </a:r>
            <a:r>
              <a:rPr lang="en-US" sz="1700" dirty="0"/>
              <a:t> </a:t>
            </a:r>
            <a:r>
              <a:rPr lang="en-US" sz="1700" dirty="0" err="1"/>
              <a:t>redukcije</a:t>
            </a:r>
            <a:r>
              <a:rPr lang="en-US" sz="1700" dirty="0"/>
              <a:t> </a:t>
            </a:r>
            <a:endParaRPr lang="sr-Latn-ME" sz="1700" dirty="0"/>
          </a:p>
          <a:p>
            <a:r>
              <a:rPr lang="en-US" sz="1700" dirty="0"/>
              <a:t>a = 0,85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2683" y="5801976"/>
            <a:ext cx="4082337" cy="6741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700" dirty="0">
                <a:solidFill>
                  <a:schemeClr val="tx1"/>
                </a:solidFill>
              </a:rPr>
              <a:t>T</a:t>
            </a:r>
            <a:r>
              <a:rPr lang="en-US" sz="1700" baseline="-25000" dirty="0">
                <a:solidFill>
                  <a:schemeClr val="tx1"/>
                </a:solidFill>
              </a:rPr>
              <a:t>k</a:t>
            </a:r>
            <a:r>
              <a:rPr lang="en-US" sz="1700" dirty="0">
                <a:solidFill>
                  <a:schemeClr val="tx1"/>
                </a:solidFill>
              </a:rPr>
              <a:t> = 0.85∙67,19∙0,30∙3,14∙8,00 = 430,39 </a:t>
            </a:r>
            <a:r>
              <a:rPr lang="en-US" sz="1700" dirty="0" err="1">
                <a:solidFill>
                  <a:schemeClr val="tx1"/>
                </a:solidFill>
              </a:rPr>
              <a:t>kN</a:t>
            </a:r>
            <a:endParaRPr lang="en-US" sz="1700" dirty="0">
              <a:solidFill>
                <a:schemeClr val="tx1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/>
          <a:srcRect r="23300"/>
          <a:stretch/>
        </p:blipFill>
        <p:spPr>
          <a:xfrm>
            <a:off x="6724003" y="-102572"/>
            <a:ext cx="5438698" cy="5184576"/>
          </a:xfrm>
          <a:prstGeom prst="rect">
            <a:avLst/>
          </a:prstGeom>
        </p:spPr>
      </p:pic>
      <p:sp>
        <p:nvSpPr>
          <p:cNvPr id="4" name="Left Arrow 3"/>
          <p:cNvSpPr/>
          <p:nvPr/>
        </p:nvSpPr>
        <p:spPr>
          <a:xfrm rot="1203965">
            <a:off x="7103049" y="1675803"/>
            <a:ext cx="1584176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Left Arrow 14"/>
          <p:cNvSpPr/>
          <p:nvPr/>
        </p:nvSpPr>
        <p:spPr>
          <a:xfrm rot="11992058">
            <a:off x="9897251" y="2315390"/>
            <a:ext cx="750769" cy="253066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Left Arrow 17"/>
          <p:cNvSpPr/>
          <p:nvPr/>
        </p:nvSpPr>
        <p:spPr>
          <a:xfrm rot="11992058">
            <a:off x="9714666" y="2900972"/>
            <a:ext cx="750769" cy="253066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Left Arrow 19"/>
          <p:cNvSpPr/>
          <p:nvPr/>
        </p:nvSpPr>
        <p:spPr>
          <a:xfrm rot="11992058">
            <a:off x="11298843" y="3477035"/>
            <a:ext cx="750769" cy="253066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694704" y="106464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T</a:t>
            </a:r>
            <a:r>
              <a:rPr lang="en-US" sz="2800" b="1" baseline="-25000" dirty="0" err="1"/>
              <a:t>k</a:t>
            </a:r>
            <a:endParaRPr lang="en-US" sz="2800" b="1" baseline="-25000" dirty="0"/>
          </a:p>
        </p:txBody>
      </p:sp>
      <p:sp>
        <p:nvSpPr>
          <p:cNvPr id="22" name="TextBox 21"/>
          <p:cNvSpPr txBox="1"/>
          <p:nvPr/>
        </p:nvSpPr>
        <p:spPr>
          <a:xfrm>
            <a:off x="11422199" y="3645025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Symbol" panose="05050102010706020507" pitchFamily="18" charset="2"/>
              </a:rPr>
              <a:t>t</a:t>
            </a:r>
            <a:r>
              <a:rPr lang="en-US" sz="2800" b="1" baseline="-25000" dirty="0" err="1"/>
              <a:t>f</a:t>
            </a:r>
            <a:endParaRPr lang="en-US" sz="2800" b="1" baseline="-25000" dirty="0"/>
          </a:p>
        </p:txBody>
      </p:sp>
      <p:sp>
        <p:nvSpPr>
          <p:cNvPr id="23" name="Left Arrow 22"/>
          <p:cNvSpPr/>
          <p:nvPr/>
        </p:nvSpPr>
        <p:spPr>
          <a:xfrm rot="17206145">
            <a:off x="10581798" y="2429799"/>
            <a:ext cx="750769" cy="253066"/>
          </a:xfrm>
          <a:prstGeom prst="left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573DF1-1D16-6519-C28F-BD6478D21C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7" y="4594980"/>
            <a:ext cx="6543921" cy="2074380"/>
          </a:xfrm>
          <a:prstGeom prst="rect">
            <a:avLst/>
          </a:prstGeom>
          <a:ln w="15875">
            <a:solidFill>
              <a:srgbClr val="002060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8524C06-99F0-74A0-E04F-1EA981933277}"/>
              </a:ext>
            </a:extLst>
          </p:cNvPr>
          <p:cNvSpPr txBox="1"/>
          <p:nvPr/>
        </p:nvSpPr>
        <p:spPr>
          <a:xfrm>
            <a:off x="263352" y="561945"/>
            <a:ext cx="3024336" cy="477054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500" b="1" dirty="0"/>
              <a:t>T</a:t>
            </a:r>
            <a:r>
              <a:rPr lang="en-US" sz="2500" b="1" baseline="-25000" dirty="0"/>
              <a:t>k</a:t>
            </a:r>
            <a:r>
              <a:rPr lang="en-US" sz="2500" b="1" dirty="0"/>
              <a:t> = S=</a:t>
            </a:r>
            <a:r>
              <a:rPr lang="sr-Latn-ME" sz="2500" b="1" dirty="0"/>
              <a:t>A</a:t>
            </a:r>
            <a:r>
              <a:rPr lang="en-US" sz="2500" b="1" dirty="0"/>
              <a:t> </a:t>
            </a:r>
            <a:r>
              <a:rPr lang="en-US" sz="2500" b="1" dirty="0" err="1"/>
              <a:t>τ</a:t>
            </a:r>
            <a:r>
              <a:rPr lang="en-US" sz="2500" b="1" baseline="-25000" dirty="0" err="1"/>
              <a:t>f</a:t>
            </a:r>
            <a:r>
              <a:rPr lang="en-US" sz="2500" b="1" dirty="0"/>
              <a:t> D π L</a:t>
            </a:r>
            <a:r>
              <a:rPr lang="en-US" sz="2500" b="1" baseline="-25000" dirty="0"/>
              <a:t>s</a:t>
            </a:r>
            <a:r>
              <a:rPr lang="en-US" sz="2500" b="1" dirty="0"/>
              <a:t>  </a:t>
            </a:r>
            <a:r>
              <a:rPr lang="en-US" sz="2500" dirty="0"/>
              <a:t>[</a:t>
            </a:r>
            <a:r>
              <a:rPr lang="en-US" sz="2500" dirty="0" err="1"/>
              <a:t>kN</a:t>
            </a:r>
            <a:r>
              <a:rPr lang="en-US" sz="2500" dirty="0"/>
              <a:t>]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41A663-59EE-5164-D933-F85E845AEEE8}"/>
              </a:ext>
            </a:extLst>
          </p:cNvPr>
          <p:cNvSpPr txBox="1"/>
          <p:nvPr/>
        </p:nvSpPr>
        <p:spPr>
          <a:xfrm>
            <a:off x="9414053" y="3745253"/>
            <a:ext cx="1464844" cy="477054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500" b="1" dirty="0"/>
              <a:t>D =30cm</a:t>
            </a:r>
            <a:endParaRPr lang="en-US" sz="2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C304116-B8AE-71AE-0D0F-CBC7836B21B2}"/>
              </a:ext>
            </a:extLst>
          </p:cNvPr>
          <p:cNvSpPr txBox="1"/>
          <p:nvPr/>
        </p:nvSpPr>
        <p:spPr>
          <a:xfrm>
            <a:off x="7879874" y="4681894"/>
            <a:ext cx="2176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000" b="1" dirty="0">
                <a:latin typeface="+mj-lt"/>
              </a:rPr>
              <a:t>Ls</a:t>
            </a:r>
            <a:r>
              <a:rPr lang="sr-Latn-ME" sz="2000" dirty="0">
                <a:latin typeface="+mj-lt"/>
              </a:rPr>
              <a:t> - d</a:t>
            </a:r>
            <a:r>
              <a:rPr lang="en-US" sz="2000" dirty="0">
                <a:latin typeface="+mj-lt"/>
              </a:rPr>
              <a:t>u</a:t>
            </a:r>
            <a:r>
              <a:rPr lang="sr-Latn-ME" sz="2000" dirty="0">
                <a:latin typeface="+mj-lt"/>
              </a:rPr>
              <a:t>žina sidrenja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FAA2821-C94D-882C-137D-117776CBF9CB}"/>
              </a:ext>
            </a:extLst>
          </p:cNvPr>
          <p:cNvSpPr txBox="1"/>
          <p:nvPr/>
        </p:nvSpPr>
        <p:spPr>
          <a:xfrm>
            <a:off x="56017" y="1764599"/>
            <a:ext cx="3892996" cy="523220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2800" dirty="0" err="1"/>
              <a:t>τ</a:t>
            </a:r>
            <a:r>
              <a:rPr lang="en-US" sz="2800" baseline="-25000" dirty="0" err="1"/>
              <a:t>f</a:t>
            </a:r>
            <a:r>
              <a:rPr lang="en-US" sz="2800" baseline="-25000" dirty="0"/>
              <a:t> </a:t>
            </a:r>
            <a:r>
              <a:rPr lang="en-US" sz="2500" b="1" dirty="0"/>
              <a:t> = </a:t>
            </a:r>
            <a:r>
              <a:rPr lang="sr-Latn-ME" sz="2500" b="1" dirty="0"/>
              <a:t>A=c</a:t>
            </a:r>
            <a:r>
              <a:rPr lang="sr-Latn-ME" sz="2500" b="1" baseline="-25000" dirty="0"/>
              <a:t>d</a:t>
            </a:r>
            <a:r>
              <a:rPr lang="sr-Latn-ME" sz="2500" b="1" dirty="0"/>
              <a:t>+</a:t>
            </a:r>
            <a:r>
              <a:rPr lang="en-US" sz="2800" dirty="0" err="1"/>
              <a:t>σ</a:t>
            </a:r>
            <a:r>
              <a:rPr lang="en-US" sz="2800" baseline="-25000" dirty="0" err="1"/>
              <a:t>n</a:t>
            </a:r>
            <a:r>
              <a:rPr lang="en-US" sz="2800" dirty="0"/>
              <a:t> </a:t>
            </a:r>
            <a:r>
              <a:rPr lang="en-US" sz="2800" dirty="0" err="1"/>
              <a:t>tanφ</a:t>
            </a:r>
            <a:r>
              <a:rPr lang="en-US" sz="2800" baseline="-25000" dirty="0" err="1"/>
              <a:t>d</a:t>
            </a:r>
            <a:r>
              <a:rPr lang="sr-Latn-ME" sz="2800" baseline="-25000" dirty="0"/>
              <a:t> </a:t>
            </a:r>
            <a:r>
              <a:rPr lang="en-US" sz="2500" dirty="0"/>
              <a:t>[</a:t>
            </a:r>
            <a:r>
              <a:rPr lang="en-US" sz="2500" dirty="0" err="1"/>
              <a:t>kN</a:t>
            </a:r>
            <a:r>
              <a:rPr lang="sr-Latn-ME" sz="2500" dirty="0"/>
              <a:t>/m</a:t>
            </a:r>
            <a:r>
              <a:rPr lang="sr-Latn-ME" sz="2500" baseline="30000" dirty="0"/>
              <a:t>2</a:t>
            </a:r>
            <a:r>
              <a:rPr lang="en-US" sz="2500" dirty="0"/>
              <a:t>]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31A497-1894-61F9-9EF5-239AA6EB85EE}"/>
              </a:ext>
            </a:extLst>
          </p:cNvPr>
          <p:cNvSpPr txBox="1"/>
          <p:nvPr/>
        </p:nvSpPr>
        <p:spPr>
          <a:xfrm>
            <a:off x="26293" y="2383742"/>
            <a:ext cx="5843647" cy="14003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dirty="0" err="1"/>
              <a:t>Kako</a:t>
            </a:r>
            <a:r>
              <a:rPr lang="en-US" sz="1700" dirty="0"/>
              <a:t> bi se </a:t>
            </a:r>
            <a:r>
              <a:rPr lang="en-US" sz="1700" dirty="0" err="1"/>
              <a:t>mogla</a:t>
            </a:r>
            <a:r>
              <a:rPr lang="en-US" sz="1700" dirty="0"/>
              <a:t> </a:t>
            </a:r>
            <a:r>
              <a:rPr lang="en-US" sz="1700" dirty="0" err="1"/>
              <a:t>aktivirati</a:t>
            </a:r>
            <a:r>
              <a:rPr lang="en-US" sz="1700" dirty="0"/>
              <a:t> </a:t>
            </a:r>
            <a:r>
              <a:rPr lang="en-US" sz="1700" dirty="0" err="1"/>
              <a:t>puna</a:t>
            </a:r>
            <a:r>
              <a:rPr lang="en-US" sz="1700" dirty="0"/>
              <a:t> </a:t>
            </a:r>
            <a:r>
              <a:rPr lang="en-US" sz="1700" dirty="0" err="1"/>
              <a:t>nosivost</a:t>
            </a:r>
            <a:r>
              <a:rPr lang="en-US" sz="1700" dirty="0"/>
              <a:t> </a:t>
            </a:r>
            <a:r>
              <a:rPr lang="en-US" sz="1700" dirty="0" err="1"/>
              <a:t>geotehničkog</a:t>
            </a:r>
            <a:r>
              <a:rPr lang="en-US" sz="1700" dirty="0"/>
              <a:t> sidra </a:t>
            </a:r>
            <a:r>
              <a:rPr lang="en-US" sz="1700" dirty="0" err="1"/>
              <a:t>neophodno</a:t>
            </a:r>
            <a:r>
              <a:rPr lang="en-US" sz="1700" dirty="0"/>
              <a:t> je da </a:t>
            </a:r>
            <a:r>
              <a:rPr lang="en-US" sz="1700" dirty="0" err="1"/>
              <a:t>sidrišna</a:t>
            </a:r>
            <a:r>
              <a:rPr lang="en-US" sz="1700" dirty="0"/>
              <a:t> </a:t>
            </a:r>
            <a:r>
              <a:rPr lang="en-US" sz="1700" dirty="0" err="1"/>
              <a:t>dionica</a:t>
            </a:r>
            <a:r>
              <a:rPr lang="en-US" sz="1700" dirty="0"/>
              <a:t> sidra (</a:t>
            </a:r>
            <a:r>
              <a:rPr lang="en-US" sz="1700" dirty="0" err="1"/>
              <a:t>dužina</a:t>
            </a:r>
            <a:r>
              <a:rPr lang="en-US" sz="1700" dirty="0"/>
              <a:t> </a:t>
            </a:r>
            <a:r>
              <a:rPr lang="en-US" sz="1700" dirty="0" err="1"/>
              <a:t>sidrenja</a:t>
            </a:r>
            <a:r>
              <a:rPr lang="en-US" sz="1700" dirty="0"/>
              <a:t>) se </a:t>
            </a:r>
            <a:r>
              <a:rPr lang="en-US" sz="1700" dirty="0" err="1"/>
              <a:t>nalazi</a:t>
            </a:r>
            <a:r>
              <a:rPr lang="en-US" sz="1700" dirty="0"/>
              <a:t> </a:t>
            </a:r>
            <a:r>
              <a:rPr lang="en-US" sz="1700" dirty="0" err="1"/>
              <a:t>izvan</a:t>
            </a:r>
            <a:r>
              <a:rPr lang="en-US" sz="1700" dirty="0"/>
              <a:t> </a:t>
            </a:r>
            <a:r>
              <a:rPr lang="en-US" sz="1700" dirty="0" err="1"/>
              <a:t>aktivnog</a:t>
            </a:r>
            <a:r>
              <a:rPr lang="en-US" sz="1700" dirty="0"/>
              <a:t> </a:t>
            </a:r>
            <a:r>
              <a:rPr lang="en-US" sz="1700" dirty="0" err="1"/>
              <a:t>kli</a:t>
            </a:r>
            <a:r>
              <a:rPr lang="sr-Latn-ME" sz="1700" dirty="0"/>
              <a:t>z</a:t>
            </a:r>
            <a:r>
              <a:rPr lang="en-US" sz="1700" dirty="0" err="1"/>
              <a:t>nog</a:t>
            </a:r>
            <a:r>
              <a:rPr lang="en-US" sz="1700" dirty="0"/>
              <a:t> </a:t>
            </a:r>
            <a:r>
              <a:rPr lang="en-US" sz="1700" dirty="0" err="1"/>
              <a:t>klina</a:t>
            </a:r>
            <a:r>
              <a:rPr lang="en-US" sz="1700" dirty="0"/>
              <a:t>.</a:t>
            </a:r>
          </a:p>
          <a:p>
            <a:endParaRPr lang="en-US" sz="1700" dirty="0"/>
          </a:p>
          <a:p>
            <a:r>
              <a:rPr lang="en-US" sz="1700" dirty="0"/>
              <a:t>θ = 45 + </a:t>
            </a:r>
            <a:r>
              <a:rPr lang="en-US" sz="1700" dirty="0" err="1"/>
              <a:t>φ</a:t>
            </a:r>
            <a:r>
              <a:rPr lang="en-US" sz="1700" baseline="-25000" dirty="0" err="1"/>
              <a:t>d</a:t>
            </a:r>
            <a:r>
              <a:rPr lang="en-US" sz="1700" dirty="0"/>
              <a:t>/2 = 58,5 ° </a:t>
            </a:r>
            <a:r>
              <a:rPr lang="en-US" sz="1700" dirty="0">
                <a:sym typeface="Symbol" panose="05050102010706020507" pitchFamily="18" charset="2"/>
              </a:rPr>
              <a:t></a:t>
            </a:r>
            <a:r>
              <a:rPr lang="en-US" sz="1700" dirty="0"/>
              <a:t> </a:t>
            </a:r>
            <a:r>
              <a:rPr lang="en-US" sz="1700" dirty="0" err="1"/>
              <a:t>uslov</a:t>
            </a:r>
            <a:r>
              <a:rPr lang="en-US" sz="1700" dirty="0"/>
              <a:t> </a:t>
            </a:r>
            <a:r>
              <a:rPr lang="en-US" sz="1700" dirty="0" err="1"/>
              <a:t>ispunjen</a:t>
            </a:r>
            <a:endParaRPr lang="en-US" sz="1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DD7AA1F-EEDE-1CC9-FA8E-A1140963E79C}"/>
              </a:ext>
            </a:extLst>
          </p:cNvPr>
          <p:cNvSpPr txBox="1"/>
          <p:nvPr/>
        </p:nvSpPr>
        <p:spPr>
          <a:xfrm>
            <a:off x="-30970" y="3765873"/>
            <a:ext cx="5756895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700" i="1" dirty="0" err="1"/>
              <a:t>Vertikalno</a:t>
            </a:r>
            <a:r>
              <a:rPr lang="en-US" sz="1700" i="1" dirty="0"/>
              <a:t> </a:t>
            </a:r>
            <a:r>
              <a:rPr lang="en-US" sz="1700" i="1" dirty="0" err="1"/>
              <a:t>rastojanje</a:t>
            </a:r>
            <a:r>
              <a:rPr lang="en-US" sz="1700" i="1" dirty="0"/>
              <a:t> do </a:t>
            </a:r>
            <a:r>
              <a:rPr lang="en-US" sz="1700" i="1" dirty="0" err="1"/>
              <a:t>težišta</a:t>
            </a:r>
            <a:r>
              <a:rPr lang="en-US" sz="1700" i="1" dirty="0"/>
              <a:t> </a:t>
            </a:r>
            <a:r>
              <a:rPr lang="en-US" sz="1700" i="1" dirty="0" err="1"/>
              <a:t>sidrišne</a:t>
            </a:r>
            <a:r>
              <a:rPr lang="en-US" sz="1700" i="1" dirty="0"/>
              <a:t> </a:t>
            </a:r>
            <a:r>
              <a:rPr lang="en-US" sz="1700" i="1" dirty="0" err="1"/>
              <a:t>dionice</a:t>
            </a:r>
            <a:endParaRPr lang="en-US" sz="1700" dirty="0"/>
          </a:p>
          <a:p>
            <a:r>
              <a:rPr lang="en-US" sz="1700" dirty="0"/>
              <a:t>z = 2,50 + L(tanα + tanβ) = 2,50 + 10(tan15 + tan10) = 6,94 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9B2E224-F8EB-9B84-0111-675C418AAD54}"/>
                  </a:ext>
                </a:extLst>
              </p:cNvPr>
              <p:cNvSpPr txBox="1"/>
              <p:nvPr/>
            </p:nvSpPr>
            <p:spPr>
              <a:xfrm>
                <a:off x="86272" y="4631013"/>
                <a:ext cx="4045918" cy="10079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700" i="1" dirty="0">
                    <a:solidFill>
                      <a:schemeClr val="tx1"/>
                    </a:solidFill>
                  </a:rPr>
                  <a:t>Vertikalni </a:t>
                </a:r>
                <a:r>
                  <a:rPr lang="en-US" sz="1700" i="1" dirty="0" err="1">
                    <a:solidFill>
                      <a:schemeClr val="tx1"/>
                    </a:solidFill>
                  </a:rPr>
                  <a:t>napon</a:t>
                </a:r>
                <a:r>
                  <a:rPr lang="en-US" sz="1700" i="1" dirty="0">
                    <a:solidFill>
                      <a:schemeClr val="tx1"/>
                    </a:solidFill>
                  </a:rPr>
                  <a:t> u </a:t>
                </a:r>
                <a:r>
                  <a:rPr lang="en-US" sz="1700" i="1" dirty="0" err="1">
                    <a:solidFill>
                      <a:schemeClr val="tx1"/>
                    </a:solidFill>
                  </a:rPr>
                  <a:t>tlu</a:t>
                </a:r>
                <a:r>
                  <a:rPr lang="en-US" sz="1700" i="1" dirty="0">
                    <a:solidFill>
                      <a:schemeClr val="tx1"/>
                    </a:solidFill>
                  </a:rPr>
                  <a:t> u </a:t>
                </a:r>
                <a:r>
                  <a:rPr lang="en-US" sz="1700" i="1" dirty="0" err="1">
                    <a:solidFill>
                      <a:schemeClr val="tx1"/>
                    </a:solidFill>
                  </a:rPr>
                  <a:t>osi</a:t>
                </a:r>
                <a:r>
                  <a:rPr lang="en-US" sz="1700" i="1" dirty="0">
                    <a:solidFill>
                      <a:schemeClr val="tx1"/>
                    </a:solidFill>
                  </a:rPr>
                  <a:t> </a:t>
                </a:r>
                <a:r>
                  <a:rPr lang="en-US" sz="1700" i="1" dirty="0" err="1">
                    <a:solidFill>
                      <a:schemeClr val="tx1"/>
                    </a:solidFill>
                  </a:rPr>
                  <a:t>sidrišne</a:t>
                </a:r>
                <a:r>
                  <a:rPr lang="en-US" sz="1700" i="1" dirty="0">
                    <a:solidFill>
                      <a:schemeClr val="tx1"/>
                    </a:solidFill>
                  </a:rPr>
                  <a:t> </a:t>
                </a:r>
                <a:r>
                  <a:rPr lang="en-US" sz="1700" i="1" dirty="0" err="1">
                    <a:solidFill>
                      <a:schemeClr val="tx1"/>
                    </a:solidFill>
                  </a:rPr>
                  <a:t>dionice</a:t>
                </a:r>
                <a:endParaRPr lang="en-US" sz="1700" i="1" dirty="0">
                  <a:solidFill>
                    <a:schemeClr val="tx1"/>
                  </a:solidFill>
                </a:endParaRPr>
              </a:p>
              <a:p>
                <a:r>
                  <a:rPr lang="en-US" sz="1700" dirty="0" err="1">
                    <a:solidFill>
                      <a:schemeClr val="tx1"/>
                    </a:solidFill>
                  </a:rPr>
                  <a:t>σ</a:t>
                </a:r>
                <a:r>
                  <a:rPr lang="en-US" sz="1700" baseline="-25000" dirty="0" err="1">
                    <a:solidFill>
                      <a:schemeClr val="tx1"/>
                    </a:solidFill>
                  </a:rPr>
                  <a:t>n</a:t>
                </a:r>
                <a:r>
                  <a:rPr lang="en-US" sz="1700" dirty="0">
                    <a:solidFill>
                      <a:schemeClr val="tx1"/>
                    </a:solidFill>
                  </a:rPr>
                  <a:t> = γ z = 19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>
                        <a:solidFill>
                          <a:schemeClr val="tx1"/>
                        </a:solidFill>
                      </a:rPr>
                      <m:t>∙</m:t>
                    </m:r>
                  </m:oMath>
                </a14:m>
                <a:r>
                  <a:rPr lang="sr-Latn-ME" sz="1700" dirty="0">
                    <a:solidFill>
                      <a:schemeClr val="tx1"/>
                    </a:solidFill>
                  </a:rPr>
                  <a:t>6,94 = 131,86 kN/m</a:t>
                </a:r>
                <a:r>
                  <a:rPr lang="sr-Latn-ME" sz="1700" baseline="30000" dirty="0">
                    <a:solidFill>
                      <a:schemeClr val="tx1"/>
                    </a:solidFill>
                  </a:rPr>
                  <a:t>2</a:t>
                </a:r>
                <a:endParaRPr lang="en-US" sz="1700" dirty="0">
                  <a:solidFill>
                    <a:schemeClr val="tx1"/>
                  </a:solidFill>
                </a:endParaRPr>
              </a:p>
              <a:p>
                <a:r>
                  <a:rPr lang="en-US" sz="1700" dirty="0">
                    <a:solidFill>
                      <a:schemeClr val="tx1"/>
                    </a:solidFill>
                    <a:sym typeface="Symbol" panose="05050102010706020507" pitchFamily="18" charset="2"/>
                  </a:rPr>
                  <a:t></a:t>
                </a:r>
                <a:r>
                  <a:rPr lang="en-US" sz="1700" dirty="0">
                    <a:solidFill>
                      <a:schemeClr val="tx1"/>
                    </a:solidFill>
                  </a:rPr>
                  <a:t> </a:t>
                </a:r>
                <a:r>
                  <a:rPr lang="en-US" sz="1700" dirty="0" err="1">
                    <a:solidFill>
                      <a:schemeClr val="tx1"/>
                    </a:solidFill>
                  </a:rPr>
                  <a:t>τ</a:t>
                </a:r>
                <a:r>
                  <a:rPr lang="en-US" sz="1700" baseline="-25000" dirty="0" err="1">
                    <a:solidFill>
                      <a:schemeClr val="tx1"/>
                    </a:solidFill>
                  </a:rPr>
                  <a:t>f</a:t>
                </a:r>
                <a:r>
                  <a:rPr lang="en-US" sz="1700" dirty="0">
                    <a:solidFill>
                      <a:schemeClr val="tx1"/>
                    </a:solidFill>
                  </a:rPr>
                  <a:t> = 131,86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>
                        <a:solidFill>
                          <a:schemeClr val="tx1"/>
                        </a:solidFill>
                      </a:rPr>
                      <m:t>∙</m:t>
                    </m:r>
                  </m:oMath>
                </a14:m>
                <a:r>
                  <a:rPr lang="sr-Latn-ME" sz="1700" dirty="0">
                    <a:solidFill>
                      <a:schemeClr val="tx1"/>
                    </a:solidFill>
                  </a:rPr>
                  <a:t>tan27 = 67,19 kN/m</a:t>
                </a:r>
                <a:r>
                  <a:rPr lang="sr-Latn-ME" sz="1700" baseline="30000" dirty="0">
                    <a:solidFill>
                      <a:schemeClr val="tx1"/>
                    </a:solidFill>
                  </a:rPr>
                  <a:t>2</a:t>
                </a:r>
                <a:endParaRPr lang="en-US" sz="17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C9B2E224-F8EB-9B84-0111-675C418AAD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272" y="4631013"/>
                <a:ext cx="4045918" cy="1007968"/>
              </a:xfrm>
              <a:prstGeom prst="rect">
                <a:avLst/>
              </a:prstGeom>
              <a:blipFill>
                <a:blip r:embed="rId4"/>
                <a:stretch>
                  <a:fillRect l="-904" b="-7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6C7859A7-225E-5289-23FC-E17A66F2019F}"/>
              </a:ext>
            </a:extLst>
          </p:cNvPr>
          <p:cNvSpPr txBox="1"/>
          <p:nvPr/>
        </p:nvSpPr>
        <p:spPr>
          <a:xfrm>
            <a:off x="-16359" y="1247299"/>
            <a:ext cx="4818371" cy="4648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800" i="1" dirty="0" err="1"/>
              <a:t>Smičuća</a:t>
            </a:r>
            <a:r>
              <a:rPr lang="en-US" sz="1800" i="1" dirty="0"/>
              <a:t> </a:t>
            </a:r>
            <a:r>
              <a:rPr lang="en-US" sz="1800" i="1" dirty="0" err="1"/>
              <a:t>čvrstoća</a:t>
            </a:r>
            <a:r>
              <a:rPr lang="en-US" sz="1800" i="1" dirty="0"/>
              <a:t> </a:t>
            </a:r>
            <a:r>
              <a:rPr lang="en-US" sz="1800" i="1" dirty="0" err="1"/>
              <a:t>na</a:t>
            </a:r>
            <a:r>
              <a:rPr lang="en-US" sz="1800" i="1" dirty="0"/>
              <a:t> </a:t>
            </a:r>
            <a:r>
              <a:rPr lang="en-US" sz="1800" i="1" dirty="0" err="1"/>
              <a:t>kontaktu</a:t>
            </a:r>
            <a:r>
              <a:rPr lang="en-US" sz="1800" i="1" dirty="0"/>
              <a:t> </a:t>
            </a:r>
            <a:r>
              <a:rPr lang="en-US" sz="1800" b="1" i="1" dirty="0" err="1">
                <a:solidFill>
                  <a:srgbClr val="002060"/>
                </a:solidFill>
              </a:rPr>
              <a:t>tlo</a:t>
            </a:r>
            <a:r>
              <a:rPr lang="en-US" sz="1800" b="1" i="1" dirty="0">
                <a:solidFill>
                  <a:srgbClr val="002060"/>
                </a:solidFill>
              </a:rPr>
              <a:t> </a:t>
            </a:r>
            <a:r>
              <a:rPr lang="sr-Latn-ME" sz="1800" b="1" i="1" dirty="0">
                <a:solidFill>
                  <a:srgbClr val="002060"/>
                </a:solidFill>
              </a:rPr>
              <a:t>-</a:t>
            </a:r>
            <a:r>
              <a:rPr lang="en-US" sz="1800" b="1" i="1" dirty="0" err="1">
                <a:solidFill>
                  <a:srgbClr val="002060"/>
                </a:solidFill>
              </a:rPr>
              <a:t>sidreno</a:t>
            </a:r>
            <a:r>
              <a:rPr lang="en-US" sz="1800" b="1" i="1" dirty="0">
                <a:solidFill>
                  <a:srgbClr val="002060"/>
                </a:solidFill>
              </a:rPr>
              <a:t> </a:t>
            </a:r>
            <a:r>
              <a:rPr lang="en-US" sz="1800" b="1" i="1" dirty="0" err="1">
                <a:solidFill>
                  <a:srgbClr val="002060"/>
                </a:solidFill>
              </a:rPr>
              <a:t>tijelo</a:t>
            </a:r>
            <a:endParaRPr lang="en-US" sz="1800" b="1" dirty="0">
              <a:solidFill>
                <a:srgbClr val="002060"/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F4148BA-AD4F-6A9C-25FD-54E7E6CEB4BF}"/>
              </a:ext>
            </a:extLst>
          </p:cNvPr>
          <p:cNvSpPr txBox="1"/>
          <p:nvPr/>
        </p:nvSpPr>
        <p:spPr>
          <a:xfrm>
            <a:off x="10402236" y="194466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800" b="1" dirty="0">
                <a:latin typeface="Symbol" panose="05050102010706020507" pitchFamily="18" charset="2"/>
              </a:rPr>
              <a:t>s</a:t>
            </a:r>
            <a:r>
              <a:rPr lang="sr-Latn-ME" sz="2800" b="1" baseline="-25000" dirty="0"/>
              <a:t>n</a:t>
            </a:r>
            <a:endParaRPr lang="en-US" sz="2800" b="1" baseline="-250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4DC66C6-C45B-31A9-97C9-D5A8EA75A9CB}"/>
              </a:ext>
            </a:extLst>
          </p:cNvPr>
          <p:cNvSpPr txBox="1"/>
          <p:nvPr/>
        </p:nvSpPr>
        <p:spPr>
          <a:xfrm>
            <a:off x="9651298" y="294110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Symbol" panose="05050102010706020507" pitchFamily="18" charset="2"/>
              </a:rPr>
              <a:t>t</a:t>
            </a:r>
            <a:r>
              <a:rPr lang="en-US" sz="2800" b="1" baseline="-25000" dirty="0" err="1"/>
              <a:t>f</a:t>
            </a:r>
            <a:endParaRPr lang="en-US" sz="2800" b="1" baseline="-25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836D8089-DC1B-A6E3-F35D-265575B6410C}"/>
              </a:ext>
            </a:extLst>
          </p:cNvPr>
          <p:cNvSpPr txBox="1"/>
          <p:nvPr/>
        </p:nvSpPr>
        <p:spPr>
          <a:xfrm>
            <a:off x="7999807" y="601638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Symbol" panose="05050102010706020507" pitchFamily="18" charset="2"/>
              </a:rPr>
              <a:t>t</a:t>
            </a:r>
            <a:r>
              <a:rPr lang="en-US" sz="2800" b="1" baseline="-25000" dirty="0" err="1"/>
              <a:t>f</a:t>
            </a:r>
            <a:endParaRPr lang="en-US" sz="2800" b="1" baseline="-25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0F91EE6-F33A-FD2E-DD22-565F344C3E3E}"/>
              </a:ext>
            </a:extLst>
          </p:cNvPr>
          <p:cNvSpPr txBox="1"/>
          <p:nvPr/>
        </p:nvSpPr>
        <p:spPr>
          <a:xfrm>
            <a:off x="7725839" y="489558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Symbol" panose="05050102010706020507" pitchFamily="18" charset="2"/>
              </a:rPr>
              <a:t>t</a:t>
            </a:r>
            <a:r>
              <a:rPr lang="en-US" sz="2800" b="1" baseline="-25000" dirty="0" err="1"/>
              <a:t>f</a:t>
            </a:r>
            <a:endParaRPr lang="en-US" sz="2800" b="1" baseline="-25000" dirty="0"/>
          </a:p>
        </p:txBody>
      </p:sp>
      <p:sp>
        <p:nvSpPr>
          <p:cNvPr id="31" name="Left Arrow 3">
            <a:extLst>
              <a:ext uri="{FF2B5EF4-FFF2-40B4-BE49-F238E27FC236}">
                <a16:creationId xmlns:a16="http://schemas.microsoft.com/office/drawing/2014/main" id="{F8586662-D48F-3218-3073-21E8AD9912E9}"/>
              </a:ext>
            </a:extLst>
          </p:cNvPr>
          <p:cNvSpPr/>
          <p:nvPr/>
        </p:nvSpPr>
        <p:spPr>
          <a:xfrm>
            <a:off x="5228928" y="5617756"/>
            <a:ext cx="764545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E33639D-51F3-CD35-E262-211393F3FD20}"/>
              </a:ext>
            </a:extLst>
          </p:cNvPr>
          <p:cNvSpPr txBox="1"/>
          <p:nvPr/>
        </p:nvSpPr>
        <p:spPr>
          <a:xfrm>
            <a:off x="4850105" y="5094777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T</a:t>
            </a:r>
            <a:r>
              <a:rPr lang="en-US" sz="2800" b="1" baseline="-25000" dirty="0" err="1"/>
              <a:t>k</a:t>
            </a:r>
            <a:endParaRPr lang="en-US" sz="2800" b="1" baseline="-25000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DBF40CB-48A1-7498-1B3D-5907B4436768}"/>
              </a:ext>
            </a:extLst>
          </p:cNvPr>
          <p:cNvSpPr/>
          <p:nvPr/>
        </p:nvSpPr>
        <p:spPr>
          <a:xfrm>
            <a:off x="7101718" y="5445224"/>
            <a:ext cx="1474153" cy="571164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93A39DFD-809D-BEAC-48CD-24E1F1C4CD6F}"/>
              </a:ext>
            </a:extLst>
          </p:cNvPr>
          <p:cNvSpPr/>
          <p:nvPr/>
        </p:nvSpPr>
        <p:spPr>
          <a:xfrm>
            <a:off x="10344472" y="5445224"/>
            <a:ext cx="531105" cy="571164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03996FC-682F-3B6F-4441-3EBB9D9830FE}"/>
              </a:ext>
            </a:extLst>
          </p:cNvPr>
          <p:cNvCxnSpPr>
            <a:cxnSpLocks/>
          </p:cNvCxnSpPr>
          <p:nvPr/>
        </p:nvCxnSpPr>
        <p:spPr>
          <a:xfrm flipV="1">
            <a:off x="8040216" y="332656"/>
            <a:ext cx="1728192" cy="4032448"/>
          </a:xfrm>
          <a:prstGeom prst="line">
            <a:avLst/>
          </a:prstGeom>
          <a:ln w="25400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84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4" grpId="0" animBg="1"/>
      <p:bldP spid="15" grpId="0" animBg="1"/>
      <p:bldP spid="18" grpId="0" animBg="1"/>
      <p:bldP spid="20" grpId="0" animBg="1"/>
      <p:bldP spid="21" grpId="0"/>
      <p:bldP spid="22" grpId="0"/>
      <p:bldP spid="23" grpId="0" animBg="1"/>
      <p:bldP spid="7" grpId="0" animBg="1"/>
      <p:bldP spid="8" grpId="0" animBg="1"/>
      <p:bldP spid="12" grpId="0"/>
      <p:bldP spid="14" grpId="0" animBg="1"/>
      <p:bldP spid="17" grpId="0"/>
      <p:bldP spid="19" grpId="0"/>
      <p:bldP spid="24" grpId="0"/>
      <p:bldP spid="26" grpId="0"/>
      <p:bldP spid="27" grpId="0"/>
      <p:bldP spid="28" grpId="0"/>
      <p:bldP spid="29" grpId="0"/>
      <p:bldP spid="30" grpId="0"/>
      <p:bldP spid="31" grpId="0" animBg="1"/>
      <p:bldP spid="32" grpId="0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128092" y="18346"/>
            <a:ext cx="432048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err="1">
                <a:solidFill>
                  <a:srgbClr val="002060"/>
                </a:solidFill>
              </a:rPr>
              <a:t>Provjera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stabilnosti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zida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na</a:t>
            </a:r>
            <a:r>
              <a:rPr lang="en-US" sz="2000" dirty="0">
                <a:solidFill>
                  <a:srgbClr val="002060"/>
                </a:solidFill>
              </a:rPr>
              <a:t> </a:t>
            </a:r>
            <a:r>
              <a:rPr lang="en-US" sz="2000" dirty="0" err="1">
                <a:solidFill>
                  <a:srgbClr val="002060"/>
                </a:solidFill>
              </a:rPr>
              <a:t>preturanje</a:t>
            </a:r>
            <a:endParaRPr lang="en-US" sz="2000" dirty="0">
              <a:solidFill>
                <a:srgbClr val="002060"/>
              </a:solidFill>
            </a:endParaRPr>
          </a:p>
          <a:p>
            <a:endParaRPr lang="sr-Latn-ME" sz="15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51816" y="552850"/>
                <a:ext cx="5617405" cy="39759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7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i="1" dirty="0" err="1"/>
                  <a:t>Proračunske</a:t>
                </a:r>
                <a:r>
                  <a:rPr lang="en-US" sz="1700" i="1" dirty="0"/>
                  <a:t> </a:t>
                </a:r>
                <a:r>
                  <a:rPr lang="en-US" sz="1700" i="1" dirty="0" err="1"/>
                  <a:t>vrijednosti</a:t>
                </a:r>
                <a:r>
                  <a:rPr lang="en-US" sz="1700" i="1" dirty="0"/>
                  <a:t> </a:t>
                </a:r>
                <a:r>
                  <a:rPr lang="en-US" sz="1700" i="1" dirty="0" err="1"/>
                  <a:t>uticaja</a:t>
                </a:r>
                <a:r>
                  <a:rPr lang="en-US" sz="1700" i="1" dirty="0"/>
                  <a:t> od </a:t>
                </a:r>
                <a:r>
                  <a:rPr lang="en-US" sz="1700" i="1" dirty="0" err="1"/>
                  <a:t>dejstava</a:t>
                </a:r>
                <a:r>
                  <a:rPr lang="en-US" sz="1700" i="1" dirty="0"/>
                  <a:t> E</a:t>
                </a:r>
                <a:r>
                  <a:rPr lang="en-US" sz="1700" i="1" baseline="-25000" dirty="0"/>
                  <a:t>d</a:t>
                </a:r>
                <a:endParaRPr lang="en-US" sz="1700" i="1" dirty="0"/>
              </a:p>
              <a:p>
                <a:pPr>
                  <a:lnSpc>
                    <a:spcPct val="150000"/>
                  </a:lnSpc>
                </a:pPr>
                <a:r>
                  <a:rPr lang="en-US" sz="1700" dirty="0"/>
                  <a:t>E</a:t>
                </a:r>
                <a:r>
                  <a:rPr lang="en-US" sz="1700" baseline="-25000" dirty="0"/>
                  <a:t>d</a:t>
                </a:r>
                <a:r>
                  <a:rPr lang="en-US" sz="1700" dirty="0"/>
                  <a:t> = </a:t>
                </a:r>
                <a:r>
                  <a:rPr lang="en-US" sz="1700" dirty="0" err="1"/>
                  <a:t>γ</a:t>
                </a:r>
                <a:r>
                  <a:rPr lang="en-US" sz="1700" baseline="-25000" dirty="0" err="1"/>
                  <a:t>G,dst</a:t>
                </a:r>
                <a:r>
                  <a:rPr lang="en-US" sz="1700" dirty="0"/>
                  <a:t> </a:t>
                </a:r>
                <a:r>
                  <a:rPr lang="sr-Latn-ME" sz="1700" dirty="0"/>
                  <a:t>P</a:t>
                </a:r>
                <a:r>
                  <a:rPr lang="sr-Latn-ME" sz="1700" baseline="-25000" dirty="0"/>
                  <a:t>a,k,1</a:t>
                </a:r>
                <a:r>
                  <a:rPr lang="sr-Latn-ME" sz="1700" dirty="0"/>
                  <a:t> h/3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>
                    <a:sym typeface="Symbol" panose="05050102010706020507" pitchFamily="18" charset="2"/>
                  </a:rPr>
                  <a:t></a:t>
                </a:r>
                <a:r>
                  <a:rPr lang="en-US" sz="1700" dirty="0"/>
                  <a:t> E</a:t>
                </a:r>
                <a:r>
                  <a:rPr lang="en-US" sz="1700" baseline="-25000" dirty="0"/>
                  <a:t>d</a:t>
                </a:r>
                <a:r>
                  <a:rPr lang="en-US" sz="1700" dirty="0"/>
                  <a:t> = 1,35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en-US" sz="1700" dirty="0"/>
                  <a:t>219,29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7,37/3 = 727,28 kN</a:t>
                </a:r>
                <a:r>
                  <a:rPr lang="en-US" sz="1700" dirty="0"/>
                  <a:t>m</a:t>
                </a:r>
                <a:r>
                  <a:rPr lang="sr-Latn-ME" sz="1700" dirty="0"/>
                  <a:t>/m'</a:t>
                </a:r>
                <a:endParaRPr lang="en-US" sz="1700" dirty="0"/>
              </a:p>
              <a:p>
                <a:pPr>
                  <a:lnSpc>
                    <a:spcPct val="150000"/>
                  </a:lnSpc>
                </a:pPr>
                <a:r>
                  <a:rPr lang="en-US" sz="1700" dirty="0"/>
                  <a:t>R</a:t>
                </a:r>
                <a:r>
                  <a:rPr lang="en-US" sz="1700" baseline="-25000" dirty="0"/>
                  <a:t>d</a:t>
                </a:r>
                <a:r>
                  <a:rPr lang="en-US" sz="1700" dirty="0"/>
                  <a:t> = (</a:t>
                </a:r>
                <a:r>
                  <a:rPr lang="en-US" sz="1700" dirty="0" err="1"/>
                  <a:t>γ</a:t>
                </a:r>
                <a:r>
                  <a:rPr lang="en-US" sz="1700" baseline="-25000" dirty="0" err="1"/>
                  <a:t>G,stb</a:t>
                </a:r>
                <a:r>
                  <a:rPr lang="en-US" sz="1700" dirty="0"/>
                  <a:t> (</a:t>
                </a:r>
                <a:r>
                  <a:rPr lang="en-US" sz="1700" dirty="0" err="1"/>
                  <a:t>W</a:t>
                </a:r>
                <a:r>
                  <a:rPr lang="en-US" sz="1700" baseline="-25000" dirty="0" err="1"/>
                  <a:t>k,uk</a:t>
                </a:r>
                <a:r>
                  <a:rPr lang="en-US" sz="1700" dirty="0"/>
                  <a:t> </a:t>
                </a:r>
                <a:r>
                  <a:rPr lang="en-US" sz="1700" dirty="0" err="1"/>
                  <a:t>x</a:t>
                </a:r>
                <a:r>
                  <a:rPr lang="en-US" sz="1700" baseline="-25000" dirty="0" err="1"/>
                  <a:t>g</a:t>
                </a:r>
                <a:r>
                  <a:rPr lang="en-US" sz="1700" dirty="0"/>
                  <a:t> + </a:t>
                </a:r>
                <a:r>
                  <a:rPr lang="en-US" sz="1700" dirty="0" err="1"/>
                  <a:t>T</a:t>
                </a:r>
                <a:r>
                  <a:rPr lang="en-US" sz="1700" baseline="-25000" dirty="0" err="1"/>
                  <a:t>d,H</a:t>
                </a:r>
                <a:r>
                  <a:rPr lang="en-US" sz="1700" baseline="30000" dirty="0"/>
                  <a:t>'</a:t>
                </a:r>
                <a:r>
                  <a:rPr lang="sr-Latn-ME" sz="1700" dirty="0"/>
                  <a:t> (8,50 - 2,50) + </a:t>
                </a:r>
                <a:r>
                  <a:rPr lang="en-US" sz="1700" dirty="0" err="1"/>
                  <a:t>T</a:t>
                </a:r>
                <a:r>
                  <a:rPr lang="en-US" sz="1700" baseline="-25000" dirty="0" err="1"/>
                  <a:t>d,V</a:t>
                </a:r>
                <a:r>
                  <a:rPr lang="en-US" sz="1700" baseline="30000" dirty="0"/>
                  <a:t>'</a:t>
                </a:r>
                <a:r>
                  <a:rPr lang="sr-Latn-ME" sz="1700" dirty="0"/>
                  <a:t> 1,80)/γ</a:t>
                </a:r>
                <a:r>
                  <a:rPr lang="sr-Latn-ME" sz="1700" baseline="-25000" dirty="0"/>
                  <a:t>R</a:t>
                </a:r>
              </a:p>
              <a:p>
                <a:pPr marL="342900" indent="-342900">
                  <a:lnSpc>
                    <a:spcPct val="150000"/>
                  </a:lnSpc>
                  <a:buFont typeface="Symbol" panose="05050102010706020507" pitchFamily="18" charset="2"/>
                  <a:buChar char="®"/>
                </a:pPr>
                <a:r>
                  <a:rPr lang="en-US" sz="1700" dirty="0"/>
                  <a:t>Rd = (1,0 (141,88∙1,36 + 103,93∙6,00 + 27,85∙1,80)/1,0 </a:t>
                </a:r>
                <a:endParaRPr lang="sr-Latn-ME" sz="1700" dirty="0"/>
              </a:p>
              <a:p>
                <a:pPr marL="342900" indent="-342900">
                  <a:lnSpc>
                    <a:spcPct val="150000"/>
                  </a:lnSpc>
                  <a:buFont typeface="Symbol" panose="05050102010706020507" pitchFamily="18" charset="2"/>
                  <a:buChar char="®"/>
                </a:pPr>
                <a:r>
                  <a:rPr lang="en-US" sz="1700" dirty="0"/>
                  <a:t>= 866,67 </a:t>
                </a:r>
                <a:r>
                  <a:rPr lang="en-US" sz="1700" dirty="0" err="1"/>
                  <a:t>kNm</a:t>
                </a:r>
                <a:r>
                  <a:rPr lang="en-US" sz="1700" dirty="0"/>
                  <a:t>/m’</a:t>
                </a:r>
                <a:endParaRPr lang="sr-Latn-ME" sz="1700" dirty="0"/>
              </a:p>
              <a:p>
                <a:pPr>
                  <a:lnSpc>
                    <a:spcPct val="150000"/>
                  </a:lnSpc>
                </a:pPr>
                <a:r>
                  <a:rPr lang="en-US" sz="1700" dirty="0" err="1"/>
                  <a:t>Provjera</a:t>
                </a:r>
                <a:r>
                  <a:rPr lang="en-US" sz="1700" dirty="0"/>
                  <a:t> </a:t>
                </a:r>
                <a:r>
                  <a:rPr lang="en-US" sz="1700" dirty="0" err="1"/>
                  <a:t>nosivosti</a:t>
                </a:r>
                <a:r>
                  <a:rPr lang="en-US" sz="17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7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17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7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700" dirty="0"/>
                  <a:t> 727,28 </a:t>
                </a:r>
                <a14:m>
                  <m:oMath xmlns:m="http://schemas.openxmlformats.org/officeDocument/2006/math">
                    <m:r>
                      <a:rPr lang="en-US" sz="17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700" dirty="0"/>
                  <a:t> 866,67 </a:t>
                </a:r>
                <a:r>
                  <a:rPr lang="sr-Latn-ME" sz="1700" dirty="0"/>
                  <a:t>→ </a:t>
                </a:r>
                <a:r>
                  <a:rPr lang="sr-Latn-ME" sz="1700" dirty="0">
                    <a:solidFill>
                      <a:srgbClr val="92D050"/>
                    </a:solidFill>
                  </a:rPr>
                  <a:t>kontrola zadovoljena </a:t>
                </a:r>
              </a:p>
              <a:p>
                <a:pPr>
                  <a:lnSpc>
                    <a:spcPct val="150000"/>
                  </a:lnSpc>
                </a:pPr>
                <a:r>
                  <a:rPr lang="sr-Latn-ME" sz="1700" dirty="0"/>
                  <a:t>(stepen iskorišćenja 83,92 %)	</a:t>
                </a:r>
                <a:endParaRPr lang="en-US" sz="17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1816" y="552850"/>
                <a:ext cx="5617405" cy="3975960"/>
              </a:xfrm>
              <a:prstGeom prst="rect">
                <a:avLst/>
              </a:prstGeom>
              <a:blipFill>
                <a:blip r:embed="rId2"/>
                <a:stretch>
                  <a:fillRect l="-760" b="-12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353520" y="3746725"/>
            <a:ext cx="4472820" cy="3685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1162830" y="307326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dirty="0">
                <a:solidFill>
                  <a:schemeClr val="accent1"/>
                </a:solidFill>
              </a:rPr>
              <a:t>Ed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1452171" y="3610787"/>
            <a:ext cx="5040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sr-Latn-ME" dirty="0">
                <a:solidFill>
                  <a:srgbClr val="FF0000"/>
                </a:solidFill>
              </a:rPr>
              <a:t>Rd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FBE110-06A0-D764-446E-2E6B338161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91" y="4630394"/>
            <a:ext cx="4791472" cy="191007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F957883-31F8-0625-8742-45475A56BD4E}"/>
              </a:ext>
            </a:extLst>
          </p:cNvPr>
          <p:cNvSpPr/>
          <p:nvPr/>
        </p:nvSpPr>
        <p:spPr>
          <a:xfrm>
            <a:off x="3039067" y="5265710"/>
            <a:ext cx="896693" cy="292524"/>
          </a:xfrm>
          <a:prstGeom prst="rect">
            <a:avLst/>
          </a:pr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1F8E96-1CD2-EAF0-F44D-2EB21173388C}"/>
              </a:ext>
            </a:extLst>
          </p:cNvPr>
          <p:cNvSpPr/>
          <p:nvPr/>
        </p:nvSpPr>
        <p:spPr>
          <a:xfrm>
            <a:off x="1079624" y="1863581"/>
            <a:ext cx="391048" cy="324614"/>
          </a:xfrm>
          <a:prstGeom prst="rect">
            <a:avLst/>
          </a:prstGeom>
          <a:solidFill>
            <a:srgbClr val="C000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45F449D-9415-C786-022C-FCC0EF8B1836}"/>
              </a:ext>
            </a:extLst>
          </p:cNvPr>
          <p:cNvSpPr/>
          <p:nvPr/>
        </p:nvSpPr>
        <p:spPr>
          <a:xfrm>
            <a:off x="827596" y="2244591"/>
            <a:ext cx="504056" cy="324614"/>
          </a:xfrm>
          <a:prstGeom prst="rect">
            <a:avLst/>
          </a:prstGeom>
          <a:solidFill>
            <a:srgbClr val="0070C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6040254-12E4-D777-9ADB-9FDD7649BFF9}"/>
              </a:ext>
            </a:extLst>
          </p:cNvPr>
          <p:cNvSpPr/>
          <p:nvPr/>
        </p:nvSpPr>
        <p:spPr>
          <a:xfrm>
            <a:off x="3052993" y="5558234"/>
            <a:ext cx="865819" cy="292524"/>
          </a:xfrm>
          <a:prstGeom prst="rect">
            <a:avLst/>
          </a:prstGeom>
          <a:solidFill>
            <a:srgbClr val="0070C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48F7369-4A5E-A25B-4D0E-C72271C4AD2E}"/>
              </a:ext>
            </a:extLst>
          </p:cNvPr>
          <p:cNvPicPr/>
          <p:nvPr/>
        </p:nvPicPr>
        <p:blipFill rotWithShape="1">
          <a:blip r:embed="rId4"/>
          <a:srcRect r="2888"/>
          <a:stretch/>
        </p:blipFill>
        <p:spPr>
          <a:xfrm>
            <a:off x="5974835" y="118630"/>
            <a:ext cx="5863645" cy="3996680"/>
          </a:xfrm>
          <a:prstGeom prst="rect">
            <a:avLst/>
          </a:prstGeom>
        </p:spPr>
      </p:pic>
      <p:sp>
        <p:nvSpPr>
          <p:cNvPr id="23" name="Left Arrow 3">
            <a:extLst>
              <a:ext uri="{FF2B5EF4-FFF2-40B4-BE49-F238E27FC236}">
                <a16:creationId xmlns:a16="http://schemas.microsoft.com/office/drawing/2014/main" id="{75B356C6-E29F-1872-0AA6-7F0B7CC53094}"/>
              </a:ext>
            </a:extLst>
          </p:cNvPr>
          <p:cNvSpPr/>
          <p:nvPr/>
        </p:nvSpPr>
        <p:spPr>
          <a:xfrm rot="1203965" flipH="1">
            <a:off x="7072344" y="1739714"/>
            <a:ext cx="1082703" cy="16154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9B171EB-5C74-6935-D2D5-91F44D5933CB}"/>
              </a:ext>
            </a:extLst>
          </p:cNvPr>
          <p:cNvSpPr txBox="1"/>
          <p:nvPr/>
        </p:nvSpPr>
        <p:spPr>
          <a:xfrm>
            <a:off x="7821819" y="201761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T</a:t>
            </a:r>
            <a:r>
              <a:rPr lang="en-US" sz="2800" b="1" baseline="-25000" dirty="0"/>
              <a:t>k</a:t>
            </a:r>
            <a:r>
              <a:rPr lang="en-US" sz="2800" b="1" dirty="0"/>
              <a:t>’</a:t>
            </a:r>
            <a:endParaRPr lang="en-US" sz="2800" b="1" baseline="-2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2E95905-B675-4971-9295-F354979EE545}"/>
                  </a:ext>
                </a:extLst>
              </p:cNvPr>
              <p:cNvSpPr txBox="1"/>
              <p:nvPr/>
            </p:nvSpPr>
            <p:spPr>
              <a:xfrm>
                <a:off x="6132004" y="5207230"/>
                <a:ext cx="5572195" cy="14740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700" b="1" dirty="0" err="1"/>
                  <a:t>Proračunska</a:t>
                </a:r>
                <a:r>
                  <a:rPr lang="en-US" sz="1700" b="1" dirty="0"/>
                  <a:t> </a:t>
                </a:r>
                <a:r>
                  <a:rPr lang="en-US" sz="1700" b="1" dirty="0" err="1"/>
                  <a:t>vrijednost</a:t>
                </a:r>
                <a:r>
                  <a:rPr lang="en-US" sz="1700" b="1" dirty="0"/>
                  <a:t> </a:t>
                </a:r>
                <a:r>
                  <a:rPr lang="en-US" sz="1700" b="1" dirty="0" err="1"/>
                  <a:t>sile</a:t>
                </a:r>
                <a:r>
                  <a:rPr lang="en-US" sz="1700" b="1" dirty="0"/>
                  <a:t> u </a:t>
                </a:r>
                <a:r>
                  <a:rPr lang="en-US" sz="1700" b="1" dirty="0" err="1"/>
                  <a:t>geotehničkom</a:t>
                </a:r>
                <a:r>
                  <a:rPr lang="en-US" sz="1700" b="1" dirty="0"/>
                  <a:t> </a:t>
                </a:r>
                <a:r>
                  <a:rPr lang="en-US" sz="1700" b="1" dirty="0" err="1"/>
                  <a:t>sidru</a:t>
                </a:r>
                <a:r>
                  <a:rPr lang="en-US" sz="1700" b="1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/>
                  <a:t>T</a:t>
                </a:r>
                <a:r>
                  <a:rPr lang="en-US" sz="1700" baseline="-25000" dirty="0"/>
                  <a:t>d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</a:t>
                </a:r>
                <a:r>
                  <a:rPr lang="en-US" sz="1700" dirty="0" err="1"/>
                  <a:t>γ</a:t>
                </a:r>
                <a:r>
                  <a:rPr lang="en-US" sz="1700" baseline="-25000" dirty="0" err="1"/>
                  <a:t>G,stb</a:t>
                </a:r>
                <a:r>
                  <a:rPr lang="en-US" sz="1700" dirty="0"/>
                  <a:t> T</a:t>
                </a:r>
                <a:r>
                  <a:rPr lang="en-US" sz="1700" baseline="-25000" dirty="0"/>
                  <a:t>k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1,0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700"/>
                      <m:t>∙</m:t>
                    </m:r>
                  </m:oMath>
                </a14:m>
                <a:r>
                  <a:rPr lang="sr-Latn-ME" sz="1700" dirty="0"/>
                  <a:t>107,60 = 107,60 </a:t>
                </a:r>
                <a:r>
                  <a:rPr lang="en-US" sz="1700" dirty="0" err="1"/>
                  <a:t>kN</a:t>
                </a:r>
                <a:r>
                  <a:rPr lang="en-US" sz="1700" dirty="0"/>
                  <a:t>/m'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 err="1"/>
                  <a:t>T</a:t>
                </a:r>
                <a:r>
                  <a:rPr lang="en-US" sz="1700" baseline="-25000" dirty="0" err="1"/>
                  <a:t>d,H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</a:t>
                </a:r>
                <a:r>
                  <a:rPr lang="en-US" sz="1700" dirty="0" err="1"/>
                  <a:t>cos</a:t>
                </a:r>
                <a:r>
                  <a:rPr lang="en-US" sz="1700" dirty="0"/>
                  <a:t>α T</a:t>
                </a:r>
                <a:r>
                  <a:rPr lang="en-US" sz="1700" baseline="-25000" dirty="0"/>
                  <a:t>d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103,93 kN/m'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700" dirty="0" err="1"/>
                  <a:t>T</a:t>
                </a:r>
                <a:r>
                  <a:rPr lang="en-US" sz="1700" baseline="-25000" dirty="0" err="1"/>
                  <a:t>d,V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sinα T</a:t>
                </a:r>
                <a:r>
                  <a:rPr lang="en-US" sz="1700" baseline="-25000" dirty="0"/>
                  <a:t>d</a:t>
                </a:r>
                <a:r>
                  <a:rPr lang="en-US" sz="1700" baseline="30000" dirty="0"/>
                  <a:t>'</a:t>
                </a:r>
                <a:r>
                  <a:rPr lang="en-US" sz="1700" dirty="0"/>
                  <a:t> = 27,85 </a:t>
                </a:r>
                <a:r>
                  <a:rPr lang="en-US" sz="1700" dirty="0" err="1"/>
                  <a:t>kN</a:t>
                </a:r>
                <a:r>
                  <a:rPr lang="en-US" sz="1700" dirty="0"/>
                  <a:t>/m'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62E95905-B675-4971-9295-F354979EE5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2004" y="5207230"/>
                <a:ext cx="5572195" cy="1474064"/>
              </a:xfrm>
              <a:prstGeom prst="rect">
                <a:avLst/>
              </a:prstGeom>
              <a:blipFill>
                <a:blip r:embed="rId5"/>
                <a:stretch>
                  <a:fillRect l="-766" b="-14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D835378-0DF7-6BF2-C7A2-E746D6CAA67B}"/>
                  </a:ext>
                </a:extLst>
              </p:cNvPr>
              <p:cNvSpPr txBox="1"/>
              <p:nvPr/>
            </p:nvSpPr>
            <p:spPr>
              <a:xfrm>
                <a:off x="6242787" y="4083353"/>
                <a:ext cx="5572195" cy="10940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700" dirty="0"/>
                  <a:t>Pripadajuća </a:t>
                </a:r>
                <a:r>
                  <a:rPr lang="en-US" sz="1700" dirty="0" err="1"/>
                  <a:t>sila</a:t>
                </a:r>
                <a:r>
                  <a:rPr lang="en-US" sz="1700" dirty="0"/>
                  <a:t> u </a:t>
                </a:r>
                <a:r>
                  <a:rPr lang="en-US" sz="1700" dirty="0" err="1"/>
                  <a:t>geotehničkom</a:t>
                </a:r>
                <a:r>
                  <a:rPr lang="en-US" sz="1700" dirty="0"/>
                  <a:t> </a:t>
                </a:r>
                <a:r>
                  <a:rPr lang="en-US" sz="1700" dirty="0" err="1"/>
                  <a:t>sidru</a:t>
                </a:r>
                <a:r>
                  <a:rPr lang="en-US" sz="1700" dirty="0"/>
                  <a:t> </a:t>
                </a:r>
                <a:r>
                  <a:rPr lang="en-US" sz="1700" dirty="0" err="1"/>
                  <a:t>po</a:t>
                </a:r>
                <a:r>
                  <a:rPr lang="en-US" sz="1700" dirty="0"/>
                  <a:t> m' </a:t>
                </a:r>
                <a:r>
                  <a:rPr lang="en-US" sz="1700" dirty="0" err="1"/>
                  <a:t>potpornog</a:t>
                </a:r>
                <a:r>
                  <a:rPr lang="en-US" sz="1700" dirty="0"/>
                  <a:t> </a:t>
                </a:r>
                <a:r>
                  <a:rPr lang="en-US" sz="1700" dirty="0" err="1"/>
                  <a:t>zida</a:t>
                </a:r>
                <a:endParaRPr lang="en-US" sz="17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𝑇</m:t>
                        </m:r>
                      </m:e>
                      <m:sub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bSup>
                    <m:r>
                      <a:rPr lang="en-US" sz="20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20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𝑇</m:t>
                            </m:r>
                          </m:e>
                          <m:sub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000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𝟒𝟑𝟎</m:t>
                        </m:r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sz="2000" b="1" i="1" smtClean="0">
                            <a:solidFill>
                              <a:srgbClr val="002060"/>
                            </a:solidFill>
                            <a:latin typeface="Cambria Math" panose="02040503050406030204" pitchFamily="18" charset="0"/>
                          </a:rPr>
                          <m:t>𝟑𝟗</m:t>
                        </m:r>
                      </m:num>
                      <m:den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sz="2000" dirty="0"/>
                  <a:t> = 107,60 </a:t>
                </a:r>
                <a:r>
                  <a:rPr lang="en-US" sz="2000" dirty="0" err="1"/>
                  <a:t>kN</a:t>
                </a:r>
                <a:r>
                  <a:rPr lang="en-US" sz="2000" dirty="0"/>
                  <a:t>/m'</a:t>
                </a:r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CD835378-0DF7-6BF2-C7A2-E746D6CAA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2787" y="4083353"/>
                <a:ext cx="5572195" cy="1094082"/>
              </a:xfrm>
              <a:prstGeom prst="rect">
                <a:avLst/>
              </a:prstGeom>
              <a:blipFill>
                <a:blip r:embed="rId6"/>
                <a:stretch>
                  <a:fillRect l="-656" b="-39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" name="Left Arrow 3">
            <a:extLst>
              <a:ext uri="{FF2B5EF4-FFF2-40B4-BE49-F238E27FC236}">
                <a16:creationId xmlns:a16="http://schemas.microsoft.com/office/drawing/2014/main" id="{4474800D-0AAC-C287-AF00-BF98E09EFE0B}"/>
              </a:ext>
            </a:extLst>
          </p:cNvPr>
          <p:cNvSpPr/>
          <p:nvPr/>
        </p:nvSpPr>
        <p:spPr>
          <a:xfrm flipH="1">
            <a:off x="7067916" y="1527482"/>
            <a:ext cx="1082703" cy="16154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32D1794-116A-B13C-A57E-1C804ED69544}"/>
              </a:ext>
            </a:extLst>
          </p:cNvPr>
          <p:cNvSpPr txBox="1"/>
          <p:nvPr/>
        </p:nvSpPr>
        <p:spPr>
          <a:xfrm>
            <a:off x="7605260" y="1254505"/>
            <a:ext cx="1568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103,93 </a:t>
            </a:r>
            <a:r>
              <a:rPr lang="en-US" b="1" dirty="0" err="1">
                <a:solidFill>
                  <a:srgbClr val="FF0000"/>
                </a:solidFill>
              </a:rPr>
              <a:t>kN</a:t>
            </a:r>
            <a:r>
              <a:rPr lang="en-US" b="1" dirty="0">
                <a:solidFill>
                  <a:srgbClr val="FF0000"/>
                </a:solidFill>
              </a:rPr>
              <a:t>/m’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32" name="Left Arrow 3">
            <a:extLst>
              <a:ext uri="{FF2B5EF4-FFF2-40B4-BE49-F238E27FC236}">
                <a16:creationId xmlns:a16="http://schemas.microsoft.com/office/drawing/2014/main" id="{0C5E3E18-96B7-A0D9-2F44-C2E90A70AE3B}"/>
              </a:ext>
            </a:extLst>
          </p:cNvPr>
          <p:cNvSpPr/>
          <p:nvPr/>
        </p:nvSpPr>
        <p:spPr>
          <a:xfrm rot="5400000" flipH="1">
            <a:off x="6901064" y="1742554"/>
            <a:ext cx="390304" cy="159808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B4B03AE-464C-4A65-86F7-C770472D1E75}"/>
              </a:ext>
            </a:extLst>
          </p:cNvPr>
          <p:cNvSpPr txBox="1"/>
          <p:nvPr/>
        </p:nvSpPr>
        <p:spPr>
          <a:xfrm>
            <a:off x="10775231" y="2443062"/>
            <a:ext cx="15691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r-Latn-ME" sz="1800" b="1" dirty="0">
                <a:solidFill>
                  <a:srgbClr val="002060"/>
                </a:solidFill>
              </a:rPr>
              <a:t>219,29 kN/m'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37A7E26-A065-D31A-64EF-130B58A0AE1E}"/>
              </a:ext>
            </a:extLst>
          </p:cNvPr>
          <p:cNvSpPr txBox="1"/>
          <p:nvPr/>
        </p:nvSpPr>
        <p:spPr>
          <a:xfrm>
            <a:off x="6581184" y="2049833"/>
            <a:ext cx="15687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27,85 </a:t>
            </a:r>
            <a:r>
              <a:rPr lang="en-US" b="1" dirty="0" err="1">
                <a:solidFill>
                  <a:srgbClr val="FF0000"/>
                </a:solidFill>
              </a:rPr>
              <a:t>kN</a:t>
            </a:r>
            <a:r>
              <a:rPr lang="en-US" b="1" dirty="0">
                <a:solidFill>
                  <a:srgbClr val="FF0000"/>
                </a:solidFill>
              </a:rPr>
              <a:t>/m’</a:t>
            </a:r>
            <a:endParaRPr lang="en-US" b="1" baseline="-25000" dirty="0">
              <a:solidFill>
                <a:srgbClr val="FF0000"/>
              </a:solidFill>
            </a:endParaRPr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CD83FE7E-41F2-A93E-EF83-C7388DD8D6EE}"/>
              </a:ext>
            </a:extLst>
          </p:cNvPr>
          <p:cNvSpPr/>
          <p:nvPr/>
        </p:nvSpPr>
        <p:spPr>
          <a:xfrm>
            <a:off x="10920536" y="1196752"/>
            <a:ext cx="783663" cy="2384240"/>
          </a:xfrm>
          <a:prstGeom prst="rtTriangle">
            <a:avLst/>
          </a:prstGeom>
          <a:solidFill>
            <a:schemeClr val="accent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41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/>
      <p:bldP spid="20" grpId="0"/>
      <p:bldP spid="8" grpId="0" animBg="1"/>
      <p:bldP spid="12" grpId="0" animBg="1"/>
      <p:bldP spid="18" grpId="0" animBg="1"/>
      <p:bldP spid="19" grpId="0" animBg="1"/>
      <p:bldP spid="23" grpId="0" animBg="1"/>
      <p:bldP spid="24" grpId="0"/>
      <p:bldP spid="30" grpId="0" animBg="1"/>
      <p:bldP spid="31" grpId="0"/>
      <p:bldP spid="32" grpId="0" animBg="1"/>
      <p:bldP spid="35" grpId="0"/>
      <p:bldP spid="36" grpId="0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29985" y="71309"/>
            <a:ext cx="5282447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err="1">
                <a:solidFill>
                  <a:srgbClr val="002060"/>
                </a:solidFill>
              </a:rPr>
              <a:t>Provjera</a:t>
            </a:r>
            <a:r>
              <a:rPr lang="en-US" sz="1700" b="1" dirty="0">
                <a:solidFill>
                  <a:srgbClr val="002060"/>
                </a:solidFill>
              </a:rPr>
              <a:t> </a:t>
            </a:r>
            <a:r>
              <a:rPr lang="en-US" sz="1700" b="1" dirty="0" err="1">
                <a:solidFill>
                  <a:srgbClr val="002060"/>
                </a:solidFill>
              </a:rPr>
              <a:t>stabilnosti</a:t>
            </a:r>
            <a:r>
              <a:rPr lang="en-US" sz="1700" b="1" dirty="0">
                <a:solidFill>
                  <a:srgbClr val="002060"/>
                </a:solidFill>
              </a:rPr>
              <a:t> </a:t>
            </a:r>
            <a:r>
              <a:rPr lang="en-US" sz="1700" b="1" dirty="0" err="1">
                <a:solidFill>
                  <a:srgbClr val="002060"/>
                </a:solidFill>
              </a:rPr>
              <a:t>zida</a:t>
            </a:r>
            <a:r>
              <a:rPr lang="en-US" sz="1700" b="1" dirty="0">
                <a:solidFill>
                  <a:srgbClr val="002060"/>
                </a:solidFill>
              </a:rPr>
              <a:t> </a:t>
            </a:r>
            <a:r>
              <a:rPr lang="en-US" sz="1700" b="1" dirty="0" err="1">
                <a:solidFill>
                  <a:srgbClr val="002060"/>
                </a:solidFill>
              </a:rPr>
              <a:t>na</a:t>
            </a:r>
            <a:r>
              <a:rPr lang="en-US" sz="1700" b="1" dirty="0">
                <a:solidFill>
                  <a:srgbClr val="002060"/>
                </a:solidFill>
              </a:rPr>
              <a:t> </a:t>
            </a:r>
            <a:r>
              <a:rPr lang="en-US" sz="1700" b="1" dirty="0" err="1">
                <a:solidFill>
                  <a:srgbClr val="002060"/>
                </a:solidFill>
              </a:rPr>
              <a:t>klizanje</a:t>
            </a:r>
            <a:endParaRPr lang="en-US" sz="1700" b="1" dirty="0">
              <a:solidFill>
                <a:srgbClr val="002060"/>
              </a:solidFill>
            </a:endParaRPr>
          </a:p>
          <a:p>
            <a:endParaRPr lang="sr-Latn-ME" sz="17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329985" y="1960287"/>
                <a:ext cx="8349691" cy="47705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sr-Latn-ME" sz="1900" dirty="0">
                    <a:solidFill>
                      <a:schemeClr val="tx1"/>
                    </a:solidFill>
                  </a:rPr>
                  <a:t>Proračunska vrijednost horizontalne sile</a:t>
                </a:r>
              </a:p>
              <a:p>
                <a:r>
                  <a:rPr lang="sr-Latn-ME" sz="1900" dirty="0">
                    <a:solidFill>
                      <a:schemeClr val="tx1"/>
                    </a:solidFill>
                  </a:rPr>
                  <a:t>H</a:t>
                </a:r>
                <a:r>
                  <a:rPr lang="sr-Latn-ME" sz="1900" baseline="-25000" dirty="0">
                    <a:solidFill>
                      <a:schemeClr val="tx1"/>
                    </a:solidFill>
                  </a:rPr>
                  <a:t>d</a:t>
                </a:r>
                <a:r>
                  <a:rPr lang="sr-Latn-ME" sz="1900" dirty="0">
                    <a:solidFill>
                      <a:schemeClr val="tx1"/>
                    </a:solidFill>
                  </a:rPr>
                  <a:t> = 1,35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900">
                        <a:solidFill>
                          <a:schemeClr val="tx1"/>
                        </a:solidFill>
                      </a:rPr>
                      <m:t>∙</m:t>
                    </m:r>
                  </m:oMath>
                </a14:m>
                <a:r>
                  <a:rPr lang="sr-Latn-ME" sz="1900" dirty="0">
                    <a:solidFill>
                      <a:schemeClr val="tx1"/>
                    </a:solidFill>
                  </a:rPr>
                  <a:t>219,29 = 296,04 kN/m’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endParaRPr lang="en-US" sz="1900" dirty="0">
                  <a:solidFill>
                    <a:schemeClr val="tx1"/>
                  </a:solidFill>
                </a:endParaRPr>
              </a:p>
              <a:p>
                <a:r>
                  <a:rPr lang="sr-Latn-ME" sz="1900" dirty="0">
                    <a:solidFill>
                      <a:schemeClr val="tx1"/>
                    </a:solidFill>
                  </a:rPr>
                  <a:t>Proračunska vrijednost sile trenja na temeljnoj spojnici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r>
                  <a:rPr lang="en-US" sz="1900" dirty="0" err="1">
                    <a:solidFill>
                      <a:schemeClr val="tx1"/>
                    </a:solidFill>
                  </a:rPr>
                  <a:t>V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d</a:t>
                </a:r>
                <a:r>
                  <a:rPr lang="en-US" sz="1900" dirty="0">
                    <a:solidFill>
                      <a:schemeClr val="tx1"/>
                    </a:solidFill>
                  </a:rPr>
                  <a:t> =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γ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G,stb</a:t>
                </a:r>
                <a:r>
                  <a:rPr lang="en-US" sz="1900" dirty="0">
                    <a:solidFill>
                      <a:schemeClr val="tx1"/>
                    </a:solidFill>
                  </a:rPr>
                  <a:t> (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W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k,uk</a:t>
                </a:r>
                <a:r>
                  <a:rPr lang="en-US" sz="1900" dirty="0">
                    <a:solidFill>
                      <a:schemeClr val="tx1"/>
                    </a:solidFill>
                  </a:rPr>
                  <a:t> +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T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d,V</a:t>
                </a:r>
                <a:r>
                  <a:rPr lang="en-US" sz="1900" baseline="30000" dirty="0">
                    <a:solidFill>
                      <a:schemeClr val="tx1"/>
                    </a:solidFill>
                  </a:rPr>
                  <a:t>'</a:t>
                </a:r>
                <a:r>
                  <a:rPr lang="en-US" sz="1900" dirty="0">
                    <a:solidFill>
                      <a:schemeClr val="tx1"/>
                    </a:solidFill>
                  </a:rPr>
                  <a:t>)</a:t>
                </a: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r>
                  <a:rPr lang="en-US" sz="1900" dirty="0" err="1">
                    <a:solidFill>
                      <a:schemeClr val="tx1"/>
                    </a:solidFill>
                  </a:rPr>
                  <a:t>V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d</a:t>
                </a:r>
                <a:r>
                  <a:rPr lang="en-US" sz="1900" dirty="0">
                    <a:solidFill>
                      <a:schemeClr val="tx1"/>
                    </a:solidFill>
                  </a:rPr>
                  <a:t> = 1,0 (141,88 + 27,85) = 169,73 </a:t>
                </a:r>
                <a:r>
                  <a:rPr lang="sr-Latn-ME" sz="1900" dirty="0">
                    <a:solidFill>
                      <a:schemeClr val="tx1"/>
                    </a:solidFill>
                  </a:rPr>
                  <a:t>kN/m’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endParaRPr lang="en-US" sz="190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1900" dirty="0" err="1">
                    <a:solidFill>
                      <a:schemeClr val="tx1"/>
                    </a:solidFill>
                  </a:rPr>
                  <a:t>Koeficijent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trenja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r>
                  <a:rPr lang="en-US" sz="1900" dirty="0">
                    <a:solidFill>
                      <a:schemeClr val="tx1"/>
                    </a:solidFill>
                  </a:rPr>
                  <a:t>Za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temelje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livene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na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licu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mjesta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r>
                  <a:rPr lang="en-US" sz="1900" dirty="0">
                    <a:solidFill>
                      <a:schemeClr val="tx1"/>
                    </a:solidFill>
                  </a:rPr>
                  <a:t>δ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19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1900" i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d</m:t>
                        </m:r>
                      </m:sub>
                    </m:sSub>
                  </m:oMath>
                </a14:m>
                <a:r>
                  <a:rPr lang="en-US" sz="1900" dirty="0">
                    <a:solidFill>
                      <a:schemeClr val="tx1"/>
                    </a:solidFill>
                  </a:rPr>
                  <a:t>                                       	       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Tačka</a:t>
                </a:r>
                <a:r>
                  <a:rPr lang="en-US" sz="1900" dirty="0">
                    <a:solidFill>
                      <a:schemeClr val="tx1"/>
                    </a:solidFill>
                  </a:rPr>
                  <a:t> 6.5.3 (10)</a:t>
                </a:r>
                <a:endParaRPr lang="sr-Latn-ME" sz="1900" dirty="0">
                  <a:solidFill>
                    <a:schemeClr val="tx1"/>
                  </a:solidFill>
                </a:endParaRPr>
              </a:p>
              <a:p>
                <a:r>
                  <a:rPr lang="en-US" sz="1900" dirty="0">
                    <a:solidFill>
                      <a:schemeClr val="tx1"/>
                    </a:solidFill>
                  </a:rPr>
                  <a:t>R</a:t>
                </a:r>
                <a:r>
                  <a:rPr lang="en-US" sz="1900" baseline="-25000" dirty="0">
                    <a:solidFill>
                      <a:schemeClr val="tx1"/>
                    </a:solidFill>
                  </a:rPr>
                  <a:t>d</a:t>
                </a:r>
                <a:r>
                  <a:rPr lang="en-US" sz="1900" dirty="0">
                    <a:solidFill>
                      <a:schemeClr val="tx1"/>
                    </a:solidFill>
                  </a:rPr>
                  <a:t> = 169,73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900">
                        <a:solidFill>
                          <a:schemeClr val="tx1"/>
                        </a:solidFill>
                      </a:rPr>
                      <m:t>∙</m:t>
                    </m:r>
                  </m:oMath>
                </a14:m>
                <a:r>
                  <a:rPr lang="en-US" sz="1900" dirty="0">
                    <a:solidFill>
                      <a:schemeClr val="tx1"/>
                    </a:solidFill>
                  </a:rPr>
                  <a:t>tan27 / </a:t>
                </a:r>
                <a:r>
                  <a:rPr lang="sr-Latn-ME" sz="1900" dirty="0">
                    <a:solidFill>
                      <a:schemeClr val="tx1"/>
                    </a:solidFill>
                  </a:rPr>
                  <a:t>1,0 +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T</a:t>
                </a:r>
                <a:r>
                  <a:rPr lang="en-US" sz="1900" baseline="-25000" dirty="0" err="1">
                    <a:solidFill>
                      <a:schemeClr val="tx1"/>
                    </a:solidFill>
                  </a:rPr>
                  <a:t>d,H</a:t>
                </a:r>
                <a:r>
                  <a:rPr lang="en-US" sz="1900" baseline="30000" dirty="0">
                    <a:solidFill>
                      <a:schemeClr val="tx1"/>
                    </a:solidFill>
                  </a:rPr>
                  <a:t>'</a:t>
                </a:r>
                <a:r>
                  <a:rPr lang="en-US" sz="1900" dirty="0">
                    <a:solidFill>
                      <a:schemeClr val="tx1"/>
                    </a:solidFill>
                  </a:rPr>
                  <a:t>/1,0</a:t>
                </a:r>
                <a:r>
                  <a:rPr lang="sr-Latn-ME" sz="1900" dirty="0">
                    <a:solidFill>
                      <a:schemeClr val="tx1"/>
                    </a:solidFill>
                  </a:rPr>
                  <a:t> = 190,41 kN/m’</a:t>
                </a:r>
                <a:endParaRPr lang="en-US" sz="1900" dirty="0">
                  <a:solidFill>
                    <a:schemeClr val="tx1"/>
                  </a:solidFill>
                </a:endParaRPr>
              </a:p>
              <a:p>
                <a:endParaRPr lang="en-US" sz="1900" dirty="0">
                  <a:solidFill>
                    <a:schemeClr val="tx1"/>
                  </a:solidFill>
                </a:endParaRPr>
              </a:p>
              <a:p>
                <a:r>
                  <a:rPr lang="en-US" sz="1900" dirty="0" err="1">
                    <a:solidFill>
                      <a:schemeClr val="tx1"/>
                    </a:solidFill>
                  </a:rPr>
                  <a:t>Provjera</a:t>
                </a:r>
                <a:r>
                  <a:rPr lang="en-US" sz="1900" dirty="0">
                    <a:solidFill>
                      <a:schemeClr val="tx1"/>
                    </a:solidFill>
                  </a:rPr>
                  <a:t> </a:t>
                </a:r>
                <a:r>
                  <a:rPr lang="en-US" sz="1900" dirty="0" err="1">
                    <a:solidFill>
                      <a:schemeClr val="tx1"/>
                    </a:solidFill>
                  </a:rPr>
                  <a:t>nosivosti</a:t>
                </a:r>
                <a:r>
                  <a:rPr lang="en-US" sz="1900" i="1" dirty="0">
                    <a:solidFill>
                      <a:srgbClr val="002060"/>
                    </a:solidFill>
                  </a:rPr>
                  <a:t>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900" dirty="0"/>
                  <a:t> </a:t>
                </a:r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296,04 </a:t>
                </a:r>
                <a14:m>
                  <m:oMath xmlns:m="http://schemas.openxmlformats.org/officeDocument/2006/math"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900" dirty="0"/>
                  <a:t> 190,41 </a:t>
                </a:r>
                <a:r>
                  <a:rPr lang="sr-Latn-ME" sz="1900" dirty="0"/>
                  <a:t>→ </a:t>
                </a:r>
                <a:r>
                  <a:rPr lang="sr-Latn-ME" sz="1900" dirty="0">
                    <a:solidFill>
                      <a:srgbClr val="FF0000"/>
                    </a:solidFill>
                  </a:rPr>
                  <a:t>kontrola nije zadovoljena</a:t>
                </a:r>
                <a:r>
                  <a:rPr lang="sr-Latn-ME" sz="1900" dirty="0"/>
                  <a:t> (stepen iskorišćenja 155,48 %)</a:t>
                </a:r>
                <a:endParaRPr lang="en-US" sz="19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985" y="1960287"/>
                <a:ext cx="8349691" cy="4770537"/>
              </a:xfrm>
              <a:prstGeom prst="rect">
                <a:avLst/>
              </a:prstGeom>
              <a:blipFill>
                <a:blip r:embed="rId2"/>
                <a:stretch>
                  <a:fillRect l="-730" b="-14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38584" t="6631" r="28584" b="369"/>
          <a:stretch/>
        </p:blipFill>
        <p:spPr>
          <a:xfrm>
            <a:off x="8112224" y="623375"/>
            <a:ext cx="3681020" cy="26473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780920" y="138538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dirty="0">
                <a:solidFill>
                  <a:schemeClr val="accent1"/>
                </a:solidFill>
              </a:rPr>
              <a:t>Ed</a:t>
            </a:r>
            <a:endParaRPr lang="en-US" sz="2400" dirty="0">
              <a:solidFill>
                <a:schemeClr val="accent1"/>
              </a:solidFill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9552384" y="2996952"/>
            <a:ext cx="1368152" cy="0"/>
          </a:xfrm>
          <a:prstGeom prst="straightConnector1">
            <a:avLst/>
          </a:prstGeom>
          <a:ln>
            <a:tailEnd type="triangle" w="lg" len="lg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0454684" y="3099794"/>
            <a:ext cx="86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dirty="0">
                <a:solidFill>
                  <a:srgbClr val="C00000"/>
                </a:solidFill>
              </a:rPr>
              <a:t>Rd</a:t>
            </a:r>
            <a:endParaRPr lang="en-US" sz="2400" dirty="0">
              <a:solidFill>
                <a:srgbClr val="C00000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>
            <a:off x="9912424" y="2076166"/>
            <a:ext cx="135404" cy="771428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9480376" y="1959223"/>
            <a:ext cx="8648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400" dirty="0">
                <a:solidFill>
                  <a:srgbClr val="FFC000"/>
                </a:solidFill>
              </a:rPr>
              <a:t>Vd</a:t>
            </a:r>
            <a:endParaRPr lang="en-US" sz="2400" dirty="0">
              <a:solidFill>
                <a:srgbClr val="FFC000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2B480A4B-0CBE-79C9-BF3D-8B83676AF2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6026" y="404081"/>
            <a:ext cx="5600148" cy="147894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203B141-E20C-1BD3-0100-05E5AD9FF9E6}"/>
                  </a:ext>
                </a:extLst>
              </p:cNvPr>
              <p:cNvSpPr txBox="1"/>
              <p:nvPr/>
            </p:nvSpPr>
            <p:spPr>
              <a:xfrm>
                <a:off x="297987" y="550854"/>
                <a:ext cx="3997813" cy="9694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900" dirty="0"/>
                  <a:t> </a:t>
                </a:r>
              </a:p>
              <a:p>
                <a:r>
                  <a:rPr lang="en-US" sz="1900" dirty="0"/>
                  <a:t>E</a:t>
                </a:r>
                <a:r>
                  <a:rPr lang="en-US" sz="1900" baseline="-25000" dirty="0"/>
                  <a:t>d</a:t>
                </a:r>
                <a:r>
                  <a:rPr lang="en-US" sz="1900" dirty="0"/>
                  <a:t> = </a:t>
                </a:r>
                <a:r>
                  <a:rPr lang="en-US" sz="1900" dirty="0" err="1"/>
                  <a:t>H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= </a:t>
                </a:r>
                <a:r>
                  <a:rPr lang="en-US" sz="1900" dirty="0" err="1"/>
                  <a:t>γ</a:t>
                </a:r>
                <a:r>
                  <a:rPr lang="en-US" sz="1900" baseline="-25000" dirty="0" err="1"/>
                  <a:t>G,dst</a:t>
                </a:r>
                <a:r>
                  <a:rPr lang="en-US" sz="1900" dirty="0"/>
                  <a:t> </a:t>
                </a:r>
                <a:r>
                  <a:rPr lang="sr-Latn-ME" sz="1900" dirty="0"/>
                  <a:t>P</a:t>
                </a:r>
                <a:r>
                  <a:rPr lang="sr-Latn-ME" sz="1900" baseline="-25000" dirty="0"/>
                  <a:t>a,k,1</a:t>
                </a:r>
                <a:endParaRPr lang="en-US" sz="1900" dirty="0"/>
              </a:p>
              <a:p>
                <a:r>
                  <a:rPr lang="en-US" sz="1900" dirty="0"/>
                  <a:t>R</a:t>
                </a:r>
                <a:r>
                  <a:rPr lang="en-US" sz="1900" baseline="-25000" dirty="0"/>
                  <a:t>d</a:t>
                </a:r>
                <a:r>
                  <a:rPr lang="en-US" sz="1900" dirty="0"/>
                  <a:t> = </a:t>
                </a:r>
                <a:r>
                  <a:rPr lang="en-US" sz="1900" dirty="0" err="1"/>
                  <a:t>V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tanδ</a:t>
                </a:r>
                <a:r>
                  <a:rPr lang="en-US" sz="1900" dirty="0"/>
                  <a:t> / </a:t>
                </a:r>
                <a:r>
                  <a:rPr lang="sr-Latn-ME" sz="1900" dirty="0"/>
                  <a:t>γ</a:t>
                </a:r>
                <a:r>
                  <a:rPr lang="sr-Latn-ME" sz="1900" baseline="-25000" dirty="0"/>
                  <a:t>R</a:t>
                </a:r>
                <a:endParaRPr lang="en-US" sz="19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B203B141-E20C-1BD3-0100-05E5AD9FF9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987" y="550854"/>
                <a:ext cx="3997813" cy="969496"/>
              </a:xfrm>
              <a:prstGeom prst="rect">
                <a:avLst/>
              </a:prstGeom>
              <a:blipFill>
                <a:blip r:embed="rId5"/>
                <a:stretch>
                  <a:fillRect l="-1524" b="-100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7FFE6A6F-39DC-BDD9-4D20-395B51056DD5}"/>
              </a:ext>
            </a:extLst>
          </p:cNvPr>
          <p:cNvGrpSpPr/>
          <p:nvPr/>
        </p:nvGrpSpPr>
        <p:grpSpPr>
          <a:xfrm>
            <a:off x="9186332" y="810346"/>
            <a:ext cx="1086132" cy="1322510"/>
            <a:chOff x="8567906" y="3455122"/>
            <a:chExt cx="1086132" cy="1322510"/>
          </a:xfrm>
        </p:grpSpPr>
        <p:sp>
          <p:nvSpPr>
            <p:cNvPr id="7" name="Left Arrow 3">
              <a:extLst>
                <a:ext uri="{FF2B5EF4-FFF2-40B4-BE49-F238E27FC236}">
                  <a16:creationId xmlns:a16="http://schemas.microsoft.com/office/drawing/2014/main" id="{AED4A1C2-4735-B640-857F-284CB3382D4F}"/>
                </a:ext>
              </a:extLst>
            </p:cNvPr>
            <p:cNvSpPr/>
            <p:nvPr/>
          </p:nvSpPr>
          <p:spPr>
            <a:xfrm rot="10800000" flipH="1">
              <a:off x="8567906" y="3905923"/>
              <a:ext cx="821163" cy="243157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521EB65-AAF1-DA29-511F-FF9FE6289266}"/>
                </a:ext>
              </a:extLst>
            </p:cNvPr>
            <p:cNvSpPr txBox="1"/>
            <p:nvPr/>
          </p:nvSpPr>
          <p:spPr>
            <a:xfrm>
              <a:off x="8651337" y="3455122"/>
              <a:ext cx="7526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FF0000"/>
                  </a:solidFill>
                </a:rPr>
                <a:t>T</a:t>
              </a:r>
              <a:r>
                <a:rPr lang="en-US" sz="2400" b="1" baseline="-25000" dirty="0" err="1">
                  <a:solidFill>
                    <a:srgbClr val="FF0000"/>
                  </a:solidFill>
                </a:rPr>
                <a:t>d,H</a:t>
              </a:r>
              <a:r>
                <a:rPr lang="en-US" sz="2400" b="1" baseline="30000" dirty="0">
                  <a:solidFill>
                    <a:srgbClr val="FF0000"/>
                  </a:solidFill>
                </a:rPr>
                <a:t>’</a:t>
              </a:r>
              <a:endParaRPr lang="en-US" sz="2400" b="1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18" name="Left Arrow 3">
              <a:extLst>
                <a:ext uri="{FF2B5EF4-FFF2-40B4-BE49-F238E27FC236}">
                  <a16:creationId xmlns:a16="http://schemas.microsoft.com/office/drawing/2014/main" id="{A905FE6B-D464-EC72-1BDC-F7F35B842971}"/>
                </a:ext>
              </a:extLst>
            </p:cNvPr>
            <p:cNvSpPr/>
            <p:nvPr/>
          </p:nvSpPr>
          <p:spPr>
            <a:xfrm rot="5400000" flipH="1">
              <a:off x="9151370" y="4082733"/>
              <a:ext cx="570209" cy="231816"/>
            </a:xfrm>
            <a:prstGeom prst="leftArrow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672CAC2-EA87-50F3-6A39-E2C442462FA9}"/>
                </a:ext>
              </a:extLst>
            </p:cNvPr>
            <p:cNvSpPr txBox="1"/>
            <p:nvPr/>
          </p:nvSpPr>
          <p:spPr>
            <a:xfrm>
              <a:off x="8987094" y="4315967"/>
              <a:ext cx="666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 err="1">
                  <a:solidFill>
                    <a:srgbClr val="FF0000"/>
                  </a:solidFill>
                </a:rPr>
                <a:t>T</a:t>
              </a:r>
              <a:r>
                <a:rPr lang="en-US" sz="2400" b="1" baseline="-25000" dirty="0" err="1">
                  <a:solidFill>
                    <a:srgbClr val="FF0000"/>
                  </a:solidFill>
                </a:rPr>
                <a:t>d,V</a:t>
              </a:r>
              <a:r>
                <a:rPr lang="en-US" sz="2400" b="1" baseline="30000" dirty="0">
                  <a:solidFill>
                    <a:srgbClr val="FF0000"/>
                  </a:solidFill>
                </a:rPr>
                <a:t>’</a:t>
              </a:r>
              <a:endParaRPr lang="en-US" b="1" baseline="-250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2338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5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35360" y="80173"/>
            <a:ext cx="11809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2060"/>
                </a:solidFill>
              </a:rPr>
              <a:t>Prora</a:t>
            </a:r>
            <a:r>
              <a:rPr lang="sr-Latn-ME" sz="2000" b="1" dirty="0">
                <a:solidFill>
                  <a:srgbClr val="002060"/>
                </a:solidFill>
              </a:rPr>
              <a:t>čun napona u tlu ispod temelja potpornog zida</a:t>
            </a:r>
            <a:endParaRPr lang="sr-Latn-ME" sz="20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99981" y="681827"/>
                <a:ext cx="11892019" cy="69276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</m:oMath>
                </a14:m>
                <a:r>
                  <a:rPr lang="en-US" sz="1900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1900" dirty="0" err="1"/>
                  <a:t>Ukupna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proračunska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vertikalna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sila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na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temeljnoj</a:t>
                </a:r>
                <a:r>
                  <a:rPr lang="en-US" sz="1900" dirty="0"/>
                  <a:t> </a:t>
                </a:r>
                <a:r>
                  <a:rPr lang="en-US" sz="1900" dirty="0" err="1"/>
                  <a:t>spojnici</a:t>
                </a:r>
                <a:endParaRPr lang="en-US" sz="1900" dirty="0"/>
              </a:p>
              <a:p>
                <a:r>
                  <a:rPr lang="en-US" sz="1900" dirty="0" err="1"/>
                  <a:t>V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= </a:t>
                </a:r>
                <a:r>
                  <a:rPr lang="en-US" sz="1900" dirty="0" err="1"/>
                  <a:t>γ</a:t>
                </a:r>
                <a:r>
                  <a:rPr lang="en-US" sz="1900" baseline="-25000" dirty="0" err="1"/>
                  <a:t>G,dst</a:t>
                </a:r>
                <a:r>
                  <a:rPr lang="en-US" sz="1900" dirty="0"/>
                  <a:t> (</a:t>
                </a:r>
                <a:r>
                  <a:rPr lang="en-US" sz="1900" dirty="0" err="1"/>
                  <a:t>W</a:t>
                </a:r>
                <a:r>
                  <a:rPr lang="en-US" sz="1900" baseline="-25000" dirty="0" err="1"/>
                  <a:t>k,uk</a:t>
                </a:r>
                <a:r>
                  <a:rPr lang="en-US" sz="1900" dirty="0"/>
                  <a:t> + </a:t>
                </a:r>
                <a:r>
                  <a:rPr lang="en-US" sz="1900" dirty="0" err="1"/>
                  <a:t>T</a:t>
                </a:r>
                <a:r>
                  <a:rPr lang="en-US" sz="1900" baseline="-25000" dirty="0" err="1"/>
                  <a:t>d,V</a:t>
                </a:r>
                <a:r>
                  <a:rPr lang="en-US" sz="1900" baseline="30000" dirty="0"/>
                  <a:t>'</a:t>
                </a:r>
                <a:r>
                  <a:rPr lang="en-US" sz="1900" dirty="0"/>
                  <a:t>)</a:t>
                </a: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r>
                  <a:rPr lang="en-US" sz="1900" dirty="0" err="1"/>
                  <a:t>V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= 1,35 (14,88 + 27,85) = 229,14 </a:t>
                </a:r>
                <a:r>
                  <a:rPr lang="sr-Latn-ME" sz="1900" dirty="0"/>
                  <a:t>kN/m’</a:t>
                </a:r>
                <a:endParaRPr lang="en-US" sz="1900" dirty="0"/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endParaRPr lang="en-US" sz="1900" dirty="0"/>
              </a:p>
              <a:p>
                <a:pPr>
                  <a:lnSpc>
                    <a:spcPct val="150000"/>
                  </a:lnSpc>
                </a:pPr>
                <a:r>
                  <a:rPr lang="en-US" sz="1900" dirty="0" err="1"/>
                  <a:t>Ukupni</a:t>
                </a:r>
                <a:r>
                  <a:rPr lang="en-US" sz="1900" dirty="0"/>
                  <a:t> </a:t>
                </a:r>
                <a:r>
                  <a:rPr lang="en-US" sz="1900" dirty="0" err="1"/>
                  <a:t>proračunski</a:t>
                </a:r>
                <a:r>
                  <a:rPr lang="en-US" sz="1900" dirty="0"/>
                  <a:t> moment </a:t>
                </a:r>
                <a:r>
                  <a:rPr lang="en-US" sz="1900" dirty="0" err="1"/>
                  <a:t>savijanja</a:t>
                </a:r>
                <a:r>
                  <a:rPr lang="en-US" sz="1900" dirty="0"/>
                  <a:t> u </a:t>
                </a:r>
                <a:r>
                  <a:rPr lang="en-US" sz="1900" dirty="0" err="1"/>
                  <a:t>odnosu</a:t>
                </a:r>
                <a:r>
                  <a:rPr lang="en-US" sz="1900" dirty="0"/>
                  <a:t> </a:t>
                </a:r>
                <a:r>
                  <a:rPr lang="en-US" sz="1900" dirty="0" err="1"/>
                  <a:t>na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težište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temeljne</a:t>
                </a:r>
                <a:r>
                  <a:rPr lang="en-US" sz="1900" dirty="0"/>
                  <a:t> </a:t>
                </a:r>
                <a:r>
                  <a:rPr lang="en-US" sz="1900" dirty="0" err="1"/>
                  <a:t>spojnice</a:t>
                </a:r>
                <a:endParaRPr lang="en-US" sz="1900" dirty="0"/>
              </a:p>
              <a:p>
                <a:pPr>
                  <a:lnSpc>
                    <a:spcPct val="150000"/>
                  </a:lnSpc>
                </a:pPr>
                <a:r>
                  <a:rPr lang="en-US" sz="1900" dirty="0" err="1"/>
                  <a:t>M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= </a:t>
                </a:r>
                <a:r>
                  <a:rPr lang="en-US" sz="1900" dirty="0" err="1"/>
                  <a:t>γ</a:t>
                </a:r>
                <a:r>
                  <a:rPr lang="en-US" sz="1900" baseline="-25000" dirty="0" err="1"/>
                  <a:t>G,dst</a:t>
                </a:r>
                <a:r>
                  <a:rPr lang="en-US" sz="1900" dirty="0"/>
                  <a:t> (</a:t>
                </a:r>
                <a:r>
                  <a:rPr lang="en-US" sz="1900" dirty="0" err="1"/>
                  <a:t>W</a:t>
                </a:r>
                <a:r>
                  <a:rPr lang="en-US" sz="1900" baseline="-25000" dirty="0" err="1"/>
                  <a:t>k,uk</a:t>
                </a:r>
                <a:r>
                  <a:rPr lang="en-US" sz="1900" dirty="0"/>
                  <a:t> (</a:t>
                </a:r>
                <a:r>
                  <a:rPr lang="en-US" sz="1900" dirty="0" err="1"/>
                  <a:t>x</a:t>
                </a:r>
                <a:r>
                  <a:rPr lang="en-US" sz="1900" baseline="-25000" dirty="0" err="1"/>
                  <a:t>g</a:t>
                </a:r>
                <a:r>
                  <a:rPr lang="en-US" sz="1900" dirty="0"/>
                  <a:t> – B/2)+</a:t>
                </a:r>
                <a:r>
                  <a:rPr lang="en-US" sz="1900" dirty="0" err="1"/>
                  <a:t>T</a:t>
                </a:r>
                <a:r>
                  <a:rPr lang="en-US" sz="1900" baseline="-25000" dirty="0" err="1"/>
                  <a:t>d,V</a:t>
                </a:r>
                <a:r>
                  <a:rPr lang="en-US" sz="1900" baseline="30000" dirty="0"/>
                  <a:t>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900"/>
                      <m:t>∙</m:t>
                    </m:r>
                  </m:oMath>
                </a14:m>
                <a:r>
                  <a:rPr lang="sr-Latn-ME" sz="1900" dirty="0"/>
                  <a:t>B/2 + </a:t>
                </a:r>
                <a:r>
                  <a:rPr lang="en-US" sz="1900" dirty="0" err="1"/>
                  <a:t>T</a:t>
                </a:r>
                <a:r>
                  <a:rPr lang="en-US" sz="1900" baseline="-25000" dirty="0" err="1"/>
                  <a:t>d,H</a:t>
                </a:r>
                <a:r>
                  <a:rPr lang="en-US" sz="1900" baseline="30000" dirty="0"/>
                  <a:t>'</a:t>
                </a:r>
                <a:r>
                  <a:rPr lang="en-US" sz="1900" dirty="0"/>
                  <a:t> </a:t>
                </a:r>
                <a:r>
                  <a:rPr lang="sr-Latn-ME" sz="1900" dirty="0"/>
                  <a:t>6,00 - P</a:t>
                </a:r>
                <a:r>
                  <a:rPr lang="sr-Latn-ME" sz="1900" baseline="-25000" dirty="0"/>
                  <a:t>a,k,1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900"/>
                      <m:t>∙</m:t>
                    </m:r>
                  </m:oMath>
                </a14:m>
                <a:r>
                  <a:rPr lang="sr-Latn-ME" sz="1900" dirty="0"/>
                  <a:t>2,46)</a:t>
                </a:r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</a:t>
                </a:r>
                <a:r>
                  <a:rPr lang="en-US" sz="1900" dirty="0" err="1"/>
                  <a:t>M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= - 174,46 </a:t>
                </a:r>
                <a:r>
                  <a:rPr lang="sr-Latn-ME" sz="1900" dirty="0"/>
                  <a:t>kNm/m' (smjer momenta suprotan od smjera kretanja kazaljke na satu)</a:t>
                </a:r>
                <a:endParaRPr lang="en-US" sz="1900" dirty="0"/>
              </a:p>
              <a:p>
                <a:pPr>
                  <a:lnSpc>
                    <a:spcPct val="150000"/>
                  </a:lnSpc>
                </a:pPr>
                <a:endParaRPr lang="en-US" sz="1900" dirty="0"/>
              </a:p>
              <a:p>
                <a:pPr>
                  <a:lnSpc>
                    <a:spcPct val="150000"/>
                  </a:lnSpc>
                </a:pPr>
                <a:r>
                  <a:rPr lang="en-US" sz="1900" dirty="0" err="1"/>
                  <a:t>Proračunske</a:t>
                </a:r>
                <a:r>
                  <a:rPr lang="en-US" sz="1900" dirty="0"/>
                  <a:t> </a:t>
                </a:r>
                <a:r>
                  <a:rPr lang="en-US" sz="1900" dirty="0" err="1"/>
                  <a:t>vrijednosti</a:t>
                </a:r>
                <a:r>
                  <a:rPr lang="en-US" sz="1900" dirty="0"/>
                  <a:t> </a:t>
                </a:r>
                <a:r>
                  <a:rPr lang="en-US" sz="1900" dirty="0" err="1"/>
                  <a:t>napona</a:t>
                </a:r>
                <a:r>
                  <a:rPr lang="en-US" sz="1900" dirty="0"/>
                  <a:t> u </a:t>
                </a:r>
                <a:r>
                  <a:rPr lang="en-US" sz="1900" dirty="0" err="1"/>
                  <a:t>tlu</a:t>
                </a:r>
                <a:endParaRPr lang="en-US" sz="1900" dirty="0"/>
              </a:p>
              <a:p>
                <a:pPr>
                  <a:lnSpc>
                    <a:spcPct val="150000"/>
                  </a:lnSpc>
                </a:pPr>
                <a:endParaRPr lang="en-US" sz="19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1,2</m:t>
                        </m:r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𝐴</m:t>
                        </m:r>
                      </m:den>
                    </m:f>
                    <m:r>
                      <a:rPr lang="en-US" sz="1900" i="1">
                        <a:latin typeface="Cambria Math" panose="02040503050406030204" pitchFamily="18" charset="0"/>
                      </a:rPr>
                      <m:t>±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𝑊</m:t>
                        </m:r>
                      </m:den>
                    </m:f>
                  </m:oMath>
                </a14:m>
                <a:r>
                  <a:rPr lang="en-US" sz="1900" dirty="0"/>
                  <a:t>  </a:t>
                </a:r>
              </a:p>
              <a:p>
                <a:endParaRPr lang="en-US" sz="1900" dirty="0"/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1,2</m:t>
                        </m:r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𝑑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229,14</m:t>
                        </m:r>
                      </m:num>
                      <m:den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1,80</m:t>
                        </m:r>
                        <m:r>
                          <m:rPr>
                            <m:nor/>
                          </m:rPr>
                          <a:rPr lang="sr-Latn-ME" sz="1900"/>
                          <m:t>∙1,0</m:t>
                        </m:r>
                      </m:den>
                    </m:f>
                    <m:r>
                      <a:rPr lang="en-US" sz="1900" i="1">
                        <a:latin typeface="Cambria Math" panose="02040503050406030204" pitchFamily="18" charset="0"/>
                      </a:rPr>
                      <m:t>±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174,46</m:t>
                        </m:r>
                      </m:num>
                      <m:den>
                        <m:f>
                          <m:f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1,0</m:t>
                            </m:r>
                            <m:r>
                              <m:rPr>
                                <m:nor/>
                              </m:rPr>
                              <a:rPr lang="sr-Latn-ME" sz="1900"/>
                              <m:t>∙</m:t>
                            </m:r>
                            <m:sSup>
                              <m:sSupPr>
                                <m:ctrlPr>
                                  <a:rPr lang="en-US" sz="19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sr-Latn-ME" sz="1900" i="1">
                                    <a:latin typeface="Cambria Math" panose="02040503050406030204" pitchFamily="18" charset="0"/>
                                  </a:rPr>
                                  <m:t>1,80</m:t>
                                </m:r>
                              </m:e>
                              <m:sup>
                                <m:r>
                                  <a:rPr lang="sr-Latn-ME" sz="19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6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sz="1900" dirty="0"/>
                  <a:t> = 127,30 </a:t>
                </a:r>
                <a14:m>
                  <m:oMath xmlns:m="http://schemas.openxmlformats.org/officeDocument/2006/math">
                    <m:r>
                      <a:rPr lang="en-US" sz="1900" i="1">
                        <a:latin typeface="Cambria Math" panose="02040503050406030204" pitchFamily="18" charset="0"/>
                      </a:rPr>
                      <m:t>±</m:t>
                    </m:r>
                  </m:oMath>
                </a14:m>
                <a:r>
                  <a:rPr lang="en-US" sz="1900" dirty="0"/>
                  <a:t> 323,07</a:t>
                </a: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r>
                  <a:rPr lang="en-US" sz="1900" dirty="0"/>
                  <a:t>σ</a:t>
                </a:r>
                <a:r>
                  <a:rPr lang="en-US" sz="1900" baseline="-25000" dirty="0"/>
                  <a:t>1d</a:t>
                </a:r>
                <a:r>
                  <a:rPr lang="en-US" sz="1900" dirty="0"/>
                  <a:t> = 450,37 </a:t>
                </a:r>
                <a:r>
                  <a:rPr lang="en-US" sz="1900" dirty="0" err="1"/>
                  <a:t>kN</a:t>
                </a:r>
                <a:r>
                  <a:rPr lang="en-US" sz="1900" dirty="0"/>
                  <a:t>/m</a:t>
                </a:r>
                <a:r>
                  <a:rPr lang="en-US" sz="1900" baseline="30000" dirty="0"/>
                  <a:t>2</a:t>
                </a:r>
                <a:endParaRPr lang="sr-Latn-ME" sz="1900" baseline="30000" dirty="0"/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σ</a:t>
                </a:r>
                <a:r>
                  <a:rPr lang="en-US" sz="1900" baseline="-25000" dirty="0"/>
                  <a:t>2d</a:t>
                </a:r>
                <a:r>
                  <a:rPr lang="en-US" sz="1900" dirty="0"/>
                  <a:t> = - 195,77 </a:t>
                </a:r>
                <a:r>
                  <a:rPr lang="en-US" sz="1900" dirty="0" err="1"/>
                  <a:t>kN</a:t>
                </a:r>
                <a:r>
                  <a:rPr lang="en-US" sz="1900" dirty="0"/>
                  <a:t>/m</a:t>
                </a:r>
                <a:r>
                  <a:rPr lang="en-US" sz="1900" baseline="30000" dirty="0"/>
                  <a:t>2</a:t>
                </a:r>
                <a:endParaRPr lang="en-US" sz="1900" dirty="0"/>
              </a:p>
              <a:p>
                <a:r>
                  <a:rPr lang="sr-Latn-ME" sz="1900" dirty="0"/>
                  <a:t>	</a:t>
                </a:r>
                <a:endParaRPr lang="en-US" sz="1900" dirty="0"/>
              </a:p>
              <a:p>
                <a:endParaRPr lang="sr-Latn-ME" sz="1900" dirty="0"/>
              </a:p>
              <a:p>
                <a:endParaRPr lang="en-US" sz="19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81" y="681827"/>
                <a:ext cx="11892019" cy="6927602"/>
              </a:xfrm>
              <a:prstGeom prst="rect">
                <a:avLst/>
              </a:prstGeom>
              <a:blipFill>
                <a:blip r:embed="rId2"/>
                <a:stretch>
                  <a:fillRect l="-5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23392" y="5963509"/>
            <a:ext cx="2520280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23392" y="6323549"/>
            <a:ext cx="2520280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47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230288" y="55188"/>
            <a:ext cx="11809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2060"/>
                </a:solidFill>
              </a:rPr>
              <a:t>Prora</a:t>
            </a:r>
            <a:r>
              <a:rPr lang="sr-Latn-ME" sz="2000" b="1" dirty="0">
                <a:solidFill>
                  <a:srgbClr val="002060"/>
                </a:solidFill>
              </a:rPr>
              <a:t>čun napona u tlu ispod temelja potpornog zid</a:t>
            </a:r>
            <a:r>
              <a:rPr lang="en-US" sz="2000" b="1" dirty="0">
                <a:solidFill>
                  <a:srgbClr val="002060"/>
                </a:solidFill>
              </a:rPr>
              <a:t>a</a:t>
            </a:r>
            <a:endParaRPr lang="sr-Latn-ME" sz="1500" b="1" dirty="0">
              <a:solidFill>
                <a:srgbClr val="002060"/>
              </a:solidFill>
              <a:latin typeface="+mj-lt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299981" y="573931"/>
                <a:ext cx="11892019" cy="70339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900" dirty="0" err="1"/>
                  <a:t>Ekscentrično</a:t>
                </a:r>
                <a:r>
                  <a:rPr lang="en-US" sz="1900" dirty="0"/>
                  <a:t> </a:t>
                </a:r>
                <a:r>
                  <a:rPr lang="en-US" sz="1900" dirty="0" err="1"/>
                  <a:t>opterećenje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temelja</a:t>
                </a:r>
                <a:r>
                  <a:rPr lang="en-US" sz="1900" dirty="0"/>
                  <a:t> – </a:t>
                </a:r>
                <a:r>
                  <a:rPr lang="en-US" sz="1900" u="sng" dirty="0" err="1"/>
                  <a:t>potrebno</a:t>
                </a:r>
                <a:r>
                  <a:rPr lang="en-US" sz="1900" u="sng" dirty="0"/>
                  <a:t> </a:t>
                </a:r>
                <a:r>
                  <a:rPr lang="en-US" sz="1900" u="sng" dirty="0" err="1"/>
                  <a:t>sračunati</a:t>
                </a:r>
                <a:r>
                  <a:rPr lang="en-US" sz="1900" u="sng" dirty="0"/>
                  <a:t> </a:t>
                </a:r>
                <a:r>
                  <a:rPr lang="en-US" sz="1900" u="sng" dirty="0" err="1"/>
                  <a:t>efektivnu</a:t>
                </a:r>
                <a:r>
                  <a:rPr lang="en-US" sz="1900" u="sng" dirty="0"/>
                  <a:t> </a:t>
                </a:r>
                <a:r>
                  <a:rPr lang="en-US" sz="1900" u="sng" dirty="0" err="1"/>
                  <a:t>površinu</a:t>
                </a:r>
                <a:r>
                  <a:rPr lang="en-US" sz="1900" u="sng" dirty="0"/>
                  <a:t> A</a:t>
                </a:r>
                <a:r>
                  <a:rPr lang="en-US" sz="1900" u="sng" baseline="30000" dirty="0"/>
                  <a:t>’</a:t>
                </a:r>
              </a:p>
              <a:p>
                <a:endParaRPr lang="sr-Latn-ME" sz="1900" u="sng" baseline="3000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1900" dirty="0"/>
                  <a:t> </a:t>
                </a:r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𝑏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174,46</m:t>
                        </m:r>
                      </m:num>
                      <m:den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229,14</m:t>
                        </m:r>
                      </m:den>
                    </m:f>
                  </m:oMath>
                </a14:m>
                <a:r>
                  <a:rPr lang="en-US" sz="1900" dirty="0"/>
                  <a:t> = 0,761 m &gt; B/6 = 0,30 m  (U </a:t>
                </a:r>
                <a:r>
                  <a:rPr lang="en-US" sz="1900" dirty="0" err="1"/>
                  <a:t>dijelu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tla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ispod</a:t>
                </a:r>
                <a:r>
                  <a:rPr lang="en-US" sz="1900" dirty="0"/>
                  <a:t> </a:t>
                </a:r>
                <a:r>
                  <a:rPr lang="en-US" sz="1900" dirty="0" err="1"/>
                  <a:t>temelja</a:t>
                </a:r>
                <a:r>
                  <a:rPr lang="en-US" sz="1900" dirty="0"/>
                  <a:t> </a:t>
                </a:r>
                <a:r>
                  <a:rPr lang="en-US" sz="1900" dirty="0" err="1"/>
                  <a:t>javlja</a:t>
                </a:r>
                <a:r>
                  <a:rPr lang="en-US" sz="1900" dirty="0"/>
                  <a:t> se </a:t>
                </a:r>
                <a:r>
                  <a:rPr lang="en-US" sz="1900" dirty="0" err="1"/>
                  <a:t>zatezanje</a:t>
                </a:r>
                <a:r>
                  <a:rPr lang="en-US" sz="1900" dirty="0"/>
                  <a:t>)</a:t>
                </a:r>
              </a:p>
              <a:p>
                <a:endParaRPr lang="en-US" sz="1900" dirty="0"/>
              </a:p>
              <a:p>
                <a:r>
                  <a:rPr lang="en-US" sz="1900" dirty="0"/>
                  <a:t>B</a:t>
                </a:r>
                <a:r>
                  <a:rPr lang="en-US" sz="1900" baseline="30000" dirty="0"/>
                  <a:t>'</a:t>
                </a:r>
                <a:r>
                  <a:rPr lang="en-US" sz="1900" dirty="0"/>
                  <a:t> = B – 2e</a:t>
                </a:r>
                <a:r>
                  <a:rPr lang="en-US" sz="1900" baseline="-25000" dirty="0"/>
                  <a:t>b</a:t>
                </a:r>
                <a:r>
                  <a:rPr lang="en-US" sz="1900" dirty="0"/>
                  <a:t> = 1,8 - 2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sr-Latn-ME" sz="1900"/>
                      <m:t>∙</m:t>
                    </m:r>
                  </m:oMath>
                </a14:m>
                <a:r>
                  <a:rPr lang="en-US" sz="1900" dirty="0"/>
                  <a:t>0,761 = 0,28 m</a:t>
                </a:r>
              </a:p>
              <a:p>
                <a:r>
                  <a:rPr lang="en-US" sz="1900" dirty="0"/>
                  <a:t>A</a:t>
                </a:r>
                <a:r>
                  <a:rPr lang="en-US" sz="1900" baseline="30000" dirty="0"/>
                  <a:t>'</a:t>
                </a:r>
                <a:r>
                  <a:rPr lang="en-US" sz="1900" dirty="0"/>
                  <a:t> = B</a:t>
                </a:r>
                <a:r>
                  <a:rPr lang="en-US" sz="1900" baseline="30000" dirty="0"/>
                  <a:t>'</a:t>
                </a:r>
                <a:r>
                  <a:rPr lang="en-US" sz="1900" dirty="0"/>
                  <a:t> 1,0 = 0,28 m</a:t>
                </a:r>
                <a:r>
                  <a:rPr lang="en-US" sz="1900" baseline="30000" dirty="0"/>
                  <a:t>2</a:t>
                </a:r>
              </a:p>
              <a:p>
                <a:endParaRPr lang="en-US" sz="1900" dirty="0"/>
              </a:p>
              <a:p>
                <a:pPr>
                  <a:lnSpc>
                    <a:spcPct val="150000"/>
                  </a:lnSpc>
                </a:pPr>
                <a:r>
                  <a:rPr lang="en-US" sz="1900" i="1" dirty="0" err="1"/>
                  <a:t>Proračunska</a:t>
                </a:r>
                <a:r>
                  <a:rPr lang="en-US" sz="1900" i="1" dirty="0"/>
                  <a:t> </a:t>
                </a:r>
                <a:r>
                  <a:rPr lang="en-US" sz="1900" i="1" dirty="0" err="1"/>
                  <a:t>nosivost</a:t>
                </a:r>
                <a:r>
                  <a:rPr lang="en-US" sz="1900" i="1" dirty="0"/>
                  <a:t> </a:t>
                </a:r>
                <a:r>
                  <a:rPr lang="en-US" sz="1900" i="1" dirty="0" err="1"/>
                  <a:t>tla</a:t>
                </a:r>
                <a:endParaRPr lang="en-US" sz="1900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𝑢𝑙𝑡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𝑐</m:t>
                        </m:r>
                      </m:e>
                      <m:sup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+ </m:t>
                    </m:r>
                    <m:sSup>
                      <m:sSup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e>
                      <m:sup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+ 0,5</m:t>
                    </m:r>
                    <m:sSup>
                      <m:sSup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𝛾</m:t>
                        </m:r>
                      </m:e>
                      <m:sup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sSup>
                          <m:sSup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𝛾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𝛾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𝛾</m:t>
                        </m:r>
                      </m:sub>
                    </m:sSub>
                    <m:sSub>
                      <m:sSub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𝑖</m:t>
                        </m:r>
                      </m:e>
                      <m:sub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𝛾</m:t>
                        </m:r>
                      </m:sub>
                    </m:sSub>
                    <m:r>
                      <a:rPr lang="en-US" sz="19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1900" dirty="0"/>
                  <a:t> </a:t>
                </a:r>
              </a:p>
              <a:p>
                <a:r>
                  <a:rPr lang="en-US" sz="1900" dirty="0" err="1"/>
                  <a:t>Zadato</a:t>
                </a:r>
                <a:r>
                  <a:rPr lang="en-US" sz="1900" dirty="0"/>
                  <a:t> da je </a:t>
                </a:r>
                <a:r>
                  <a:rPr lang="en-US" sz="1900" dirty="0" err="1"/>
                  <a:t>q</a:t>
                </a:r>
                <a:r>
                  <a:rPr lang="en-US" sz="1900" baseline="-25000" dirty="0" err="1"/>
                  <a:t>Rd</a:t>
                </a:r>
                <a:r>
                  <a:rPr lang="en-US" sz="1900" dirty="0"/>
                  <a:t> = 250,00 </a:t>
                </a:r>
                <a:r>
                  <a:rPr lang="en-US" sz="1900" dirty="0" err="1"/>
                  <a:t>kN</a:t>
                </a:r>
                <a:r>
                  <a:rPr lang="en-US" sz="1900" dirty="0"/>
                  <a:t>/m</a:t>
                </a:r>
                <a:r>
                  <a:rPr lang="en-US" sz="1900" baseline="30000" dirty="0"/>
                  <a:t>2</a:t>
                </a:r>
                <a:endParaRPr lang="en-US" sz="1900" dirty="0"/>
              </a:p>
              <a:p>
                <a:pPr>
                  <a:lnSpc>
                    <a:spcPct val="150000"/>
                  </a:lnSpc>
                </a:pPr>
                <a:endParaRPr lang="en-US" sz="1900" b="1" i="1" dirty="0"/>
              </a:p>
              <a:p>
                <a:pPr>
                  <a:lnSpc>
                    <a:spcPct val="150000"/>
                  </a:lnSpc>
                </a:pPr>
                <a:r>
                  <a:rPr lang="en-US" sz="1900" b="1" i="1" dirty="0" err="1"/>
                  <a:t>Provjera</a:t>
                </a:r>
                <a:r>
                  <a:rPr lang="en-US" sz="1900" b="1" i="1" dirty="0"/>
                  <a:t> </a:t>
                </a:r>
                <a:r>
                  <a:rPr lang="en-US" sz="1900" b="1" i="1" dirty="0" err="1"/>
                  <a:t>nosivosti</a:t>
                </a:r>
                <a:r>
                  <a:rPr lang="en-US" sz="1900" b="1" i="1" dirty="0"/>
                  <a:t> </a:t>
                </a:r>
              </a:p>
              <a:p>
                <a:r>
                  <a:rPr lang="en-US" sz="1900" dirty="0" err="1"/>
                  <a:t>V</a:t>
                </a:r>
                <a:r>
                  <a:rPr lang="en-US" sz="1900" baseline="-25000" dirty="0" err="1"/>
                  <a:t>d</a:t>
                </a:r>
                <a:r>
                  <a:rPr lang="en-US" sz="1900" dirty="0"/>
                  <a:t> </a:t>
                </a:r>
                <a14:m>
                  <m:oMath xmlns:m="http://schemas.openxmlformats.org/officeDocument/2006/math"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900" dirty="0"/>
                  <a:t> </a:t>
                </a:r>
                <a:r>
                  <a:rPr lang="en-US" sz="1900" dirty="0" err="1"/>
                  <a:t>q</a:t>
                </a:r>
                <a:r>
                  <a:rPr lang="en-US" sz="1900" baseline="-25000" dirty="0" err="1"/>
                  <a:t>Rd</a:t>
                </a:r>
                <a:r>
                  <a:rPr lang="en-US" sz="1900" dirty="0"/>
                  <a:t> A’</a:t>
                </a:r>
                <a:r>
                  <a:rPr lang="sr-Latn-ME" sz="1900" dirty="0"/>
                  <a:t> odnosno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𝑑</m:t>
                            </m:r>
                          </m:sub>
                        </m:sSub>
                      </m:num>
                      <m:den>
                        <m:sSup>
                          <m:sSupPr>
                            <m:ctrlPr>
                              <a:rPr lang="en-US" sz="19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𝐴</m:t>
                            </m:r>
                          </m:e>
                          <m:sup>
                            <m:r>
                              <a:rPr lang="en-US" sz="1900" i="1">
                                <a:latin typeface="Cambria Math" panose="02040503050406030204" pitchFamily="18" charset="0"/>
                              </a:rPr>
                              <m:t>′</m:t>
                            </m:r>
                          </m:sup>
                        </m:sSup>
                      </m:den>
                    </m:f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900" dirty="0"/>
                  <a:t> q</a:t>
                </a:r>
                <a:r>
                  <a:rPr lang="en-US" sz="1900" baseline="-25000" dirty="0"/>
                  <a:t>Rd</a:t>
                </a:r>
                <a:endParaRPr lang="en-US" sz="1900" dirty="0"/>
              </a:p>
              <a:p>
                <a:r>
                  <a:rPr lang="en-US" sz="1900" dirty="0">
                    <a:sym typeface="Symbol" panose="05050102010706020507" pitchFamily="18" charset="2"/>
                  </a:rPr>
                  <a:t></a:t>
                </a:r>
                <a:r>
                  <a:rPr lang="en-US" sz="1900" dirty="0"/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9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229,14</m:t>
                        </m:r>
                      </m:num>
                      <m:den>
                        <m:r>
                          <a:rPr lang="en-US" sz="1900" i="1">
                            <a:latin typeface="Cambria Math" panose="02040503050406030204" pitchFamily="18" charset="0"/>
                          </a:rPr>
                          <m:t>0,28</m:t>
                        </m:r>
                      </m:den>
                    </m:f>
                    <m:r>
                      <a:rPr lang="en-US" sz="1900" i="1">
                        <a:latin typeface="Cambria Math" panose="02040503050406030204" pitchFamily="18" charset="0"/>
                      </a:rPr>
                      <m:t>≤</m:t>
                    </m:r>
                  </m:oMath>
                </a14:m>
                <a:r>
                  <a:rPr lang="en-US" sz="1900" dirty="0"/>
                  <a:t> 250,00</a:t>
                </a:r>
              </a:p>
              <a:p>
                <a:pPr marL="342900" indent="-342900">
                  <a:buFont typeface="Symbol" panose="05050102010706020507" pitchFamily="18" charset="2"/>
                  <a:buChar char="®"/>
                </a:pPr>
                <a:r>
                  <a:rPr lang="en-US" sz="1900" dirty="0"/>
                  <a:t>818,36 </a:t>
                </a:r>
                <a14:m>
                  <m:oMath xmlns:m="http://schemas.openxmlformats.org/officeDocument/2006/math">
                    <m:r>
                      <a:rPr lang="en-US" sz="1900" i="1">
                        <a:latin typeface="Cambria Math" panose="02040503050406030204" pitchFamily="18" charset="0"/>
                      </a:rPr>
                      <m:t>&gt;</m:t>
                    </m:r>
                  </m:oMath>
                </a14:m>
                <a:r>
                  <a:rPr lang="en-US" sz="1900" dirty="0"/>
                  <a:t> 350,00 </a:t>
                </a:r>
                <a:r>
                  <a:rPr lang="sr-Latn-ME" sz="1900" dirty="0"/>
                  <a:t>→ </a:t>
                </a:r>
                <a:r>
                  <a:rPr lang="sr-Latn-ME" sz="1900" dirty="0">
                    <a:solidFill>
                      <a:srgbClr val="FF0000"/>
                    </a:solidFill>
                  </a:rPr>
                  <a:t>kontrola nije zadovoljena</a:t>
                </a:r>
                <a:endParaRPr lang="en-US" sz="1900" dirty="0">
                  <a:solidFill>
                    <a:srgbClr val="FF0000"/>
                  </a:solidFill>
                </a:endParaRPr>
              </a:p>
              <a:p>
                <a:r>
                  <a:rPr lang="sr-Latn-ME" sz="1900" dirty="0">
                    <a:solidFill>
                      <a:srgbClr val="FF0000"/>
                    </a:solidFill>
                  </a:rPr>
                  <a:t> </a:t>
                </a:r>
                <a:r>
                  <a:rPr lang="sr-Latn-ME" sz="1900" dirty="0"/>
                  <a:t>(</a:t>
                </a:r>
                <a:r>
                  <a:rPr lang="sr-Latn-ME" sz="1900" b="1" dirty="0"/>
                  <a:t>POTREBNO POVEĆATI DIMENZIJE TEMELJA I PONOVITI PRORAČUN</a:t>
                </a:r>
                <a:r>
                  <a:rPr lang="sr-Latn-ME" sz="1900" dirty="0"/>
                  <a:t>)</a:t>
                </a:r>
                <a:endParaRPr lang="en-US" sz="1900" dirty="0"/>
              </a:p>
              <a:p>
                <a:r>
                  <a:rPr lang="sr-Latn-ME" sz="1900" dirty="0"/>
                  <a:t>	</a:t>
                </a:r>
                <a:endParaRPr lang="en-US" sz="1900" dirty="0"/>
              </a:p>
              <a:p>
                <a:endParaRPr lang="sr-Latn-ME" sz="1900" dirty="0"/>
              </a:p>
              <a:p>
                <a:endParaRPr lang="en-US" sz="19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9981" y="573931"/>
                <a:ext cx="11892019" cy="7033913"/>
              </a:xfrm>
              <a:prstGeom prst="rect">
                <a:avLst/>
              </a:prstGeom>
              <a:blipFill>
                <a:blip r:embed="rId2"/>
                <a:stretch>
                  <a:fillRect l="-513" t="-4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2400" y="1524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31504" y="4005064"/>
            <a:ext cx="2016224" cy="36004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714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9285CFF2-6159-0871-AFA3-546B306DC39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lum bright="15000"/>
          </a:blip>
          <a:srcRect l="29334" t="7848" r="25037" b="22542"/>
          <a:stretch/>
        </p:blipFill>
        <p:spPr>
          <a:xfrm>
            <a:off x="1053151" y="3626730"/>
            <a:ext cx="5186865" cy="2508378"/>
          </a:xfrm>
          <a:prstGeom prst="rect">
            <a:avLst/>
          </a:prstGeom>
          <a:ln w="15875">
            <a:noFill/>
          </a:ln>
          <a:effectLst/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BDAFE72-223E-44A4-B798-BBE2D49389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7428" y="44624"/>
            <a:ext cx="6543921" cy="2074380"/>
          </a:xfrm>
          <a:prstGeom prst="rect">
            <a:avLst/>
          </a:prstGeom>
          <a:ln w="15875">
            <a:solidFill>
              <a:srgbClr val="002060"/>
            </a:solidFill>
          </a:ln>
          <a:effectLst>
            <a:outerShdw blurRad="50800" dist="508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21E3D2B-5395-7ACC-6B7F-22B62BE72924}"/>
              </a:ext>
            </a:extLst>
          </p:cNvPr>
          <p:cNvSpPr txBox="1"/>
          <p:nvPr/>
        </p:nvSpPr>
        <p:spPr>
          <a:xfrm>
            <a:off x="8139455" y="131538"/>
            <a:ext cx="21765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000" b="1" dirty="0">
                <a:latin typeface="+mj-lt"/>
              </a:rPr>
              <a:t>Ls</a:t>
            </a:r>
            <a:r>
              <a:rPr lang="sr-Latn-ME" sz="2000" dirty="0">
                <a:latin typeface="+mj-lt"/>
              </a:rPr>
              <a:t> - d</a:t>
            </a:r>
            <a:r>
              <a:rPr lang="en-US" sz="2000" dirty="0">
                <a:latin typeface="+mj-lt"/>
              </a:rPr>
              <a:t>u</a:t>
            </a:r>
            <a:r>
              <a:rPr lang="sr-Latn-ME" sz="2000" dirty="0">
                <a:latin typeface="+mj-lt"/>
              </a:rPr>
              <a:t>žina sidrenja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7C9E644-9A8C-9912-5138-5AAF819FDBDF}"/>
              </a:ext>
            </a:extLst>
          </p:cNvPr>
          <p:cNvSpPr txBox="1"/>
          <p:nvPr/>
        </p:nvSpPr>
        <p:spPr>
          <a:xfrm>
            <a:off x="8192616" y="1452324"/>
            <a:ext cx="57606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3500" b="1" dirty="0">
                <a:solidFill>
                  <a:srgbClr val="00B050"/>
                </a:solidFill>
                <a:latin typeface="+mj-lt"/>
              </a:rPr>
              <a:t>A</a:t>
            </a:r>
            <a:endParaRPr lang="en-US" sz="3500" b="1" baseline="-250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9" name="Left Arrow 3">
            <a:extLst>
              <a:ext uri="{FF2B5EF4-FFF2-40B4-BE49-F238E27FC236}">
                <a16:creationId xmlns:a16="http://schemas.microsoft.com/office/drawing/2014/main" id="{60D6F00D-61AE-E447-4C45-E0C947959EB9}"/>
              </a:ext>
            </a:extLst>
          </p:cNvPr>
          <p:cNvSpPr/>
          <p:nvPr/>
        </p:nvSpPr>
        <p:spPr>
          <a:xfrm>
            <a:off x="180480" y="5202088"/>
            <a:ext cx="764545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56492C2-F54D-7FCD-F569-A2A8DC89BD09}"/>
              </a:ext>
            </a:extLst>
          </p:cNvPr>
          <p:cNvSpPr txBox="1"/>
          <p:nvPr/>
        </p:nvSpPr>
        <p:spPr>
          <a:xfrm>
            <a:off x="5087888" y="49235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T</a:t>
            </a:r>
            <a:r>
              <a:rPr lang="en-US" sz="2800" b="1" baseline="-25000" dirty="0" err="1"/>
              <a:t>k</a:t>
            </a:r>
            <a:endParaRPr lang="en-US" sz="2800" b="1" baseline="-250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8BABD5-0C28-E695-1741-2E97F4C0B339}"/>
              </a:ext>
            </a:extLst>
          </p:cNvPr>
          <p:cNvSpPr/>
          <p:nvPr/>
        </p:nvSpPr>
        <p:spPr>
          <a:xfrm>
            <a:off x="7361299" y="894868"/>
            <a:ext cx="1474153" cy="571164"/>
          </a:xfrm>
          <a:prstGeom prst="rect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661C24-9C54-5EEB-6930-EB0DF3E9F32A}"/>
              </a:ext>
            </a:extLst>
          </p:cNvPr>
          <p:cNvSpPr/>
          <p:nvPr/>
        </p:nvSpPr>
        <p:spPr>
          <a:xfrm>
            <a:off x="10604053" y="894868"/>
            <a:ext cx="531105" cy="571164"/>
          </a:xfrm>
          <a:prstGeom prst="ellipse">
            <a:avLst/>
          </a:prstGeom>
          <a:solidFill>
            <a:schemeClr val="accent1"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38309F-E11D-07C2-C1EB-5D59A0C8437E}"/>
              </a:ext>
            </a:extLst>
          </p:cNvPr>
          <p:cNvSpPr txBox="1"/>
          <p:nvPr/>
        </p:nvSpPr>
        <p:spPr>
          <a:xfrm>
            <a:off x="246897" y="722892"/>
            <a:ext cx="4367808" cy="250837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8100000" sx="101000" sy="101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en-US" sz="1700" b="1" dirty="0">
              <a:latin typeface="CIDFont+F4"/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2000" b="1" i="0" u="none" strike="noStrike" baseline="0" dirty="0" err="1">
                <a:latin typeface="CIDFont+F4"/>
              </a:rPr>
              <a:t>Adheziona</a:t>
            </a:r>
            <a:r>
              <a:rPr lang="en-US" sz="2000" b="1" i="0" u="none" strike="noStrike" dirty="0">
                <a:latin typeface="CIDFont+F4"/>
              </a:rPr>
              <a:t> sidra</a:t>
            </a:r>
            <a:endParaRPr lang="sr-Latn-ME" sz="2000" b="1" i="0" u="none" strike="noStrike" dirty="0">
              <a:latin typeface="CIDFont+F4"/>
            </a:endParaRPr>
          </a:p>
          <a:p>
            <a:pPr algn="l"/>
            <a:endParaRPr lang="en-US" sz="2000" b="1" i="0" u="none" strike="noStrike" dirty="0">
              <a:latin typeface="CIDFont+F4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CIDFont+F4"/>
              </a:rPr>
              <a:t>SN </a:t>
            </a:r>
            <a:r>
              <a:rPr lang="en-US" sz="2000" dirty="0" err="1">
                <a:latin typeface="CIDFont+F4"/>
              </a:rPr>
              <a:t>ankeri</a:t>
            </a:r>
            <a:endParaRPr lang="sr-Latn-ME" sz="2000" dirty="0">
              <a:latin typeface="CIDFont+F4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2000" dirty="0">
              <a:latin typeface="CIDFont+F4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sr-Latn-ME" sz="2000" dirty="0">
                <a:latin typeface="CIDFont+F4"/>
              </a:rPr>
              <a:t>S</a:t>
            </a:r>
            <a:r>
              <a:rPr lang="en-US" sz="2000" i="0" u="none" strike="noStrike" dirty="0" err="1">
                <a:latin typeface="CIDFont+F4"/>
              </a:rPr>
              <a:t>amobu</a:t>
            </a:r>
            <a:r>
              <a:rPr lang="sr-Latn-ME" sz="2000" dirty="0">
                <a:latin typeface="CIDFont+F4"/>
              </a:rPr>
              <a:t>šeći </a:t>
            </a:r>
            <a:r>
              <a:rPr lang="en-US" sz="2000" i="0" u="none" strike="noStrike" dirty="0" err="1">
                <a:latin typeface="CIDFont+F4"/>
              </a:rPr>
              <a:t>ankeri</a:t>
            </a:r>
            <a:r>
              <a:rPr lang="sr-Latn-ME" sz="2000" i="0" u="none" strike="noStrike" dirty="0">
                <a:latin typeface="CIDFont+F4"/>
              </a:rPr>
              <a:t> (</a:t>
            </a:r>
            <a:r>
              <a:rPr lang="en-US" sz="2000" dirty="0">
                <a:latin typeface="CIDFont+F4"/>
              </a:rPr>
              <a:t>SDA</a:t>
            </a:r>
            <a:r>
              <a:rPr lang="sr-Latn-ME" sz="2000" dirty="0">
                <a:latin typeface="CIDFont+F4"/>
              </a:rPr>
              <a:t>, IBO)</a:t>
            </a:r>
            <a:endParaRPr lang="en-US" sz="2000" i="0" u="none" strike="noStrike" dirty="0">
              <a:latin typeface="CIDFont+F4"/>
            </a:endParaRPr>
          </a:p>
          <a:p>
            <a:pPr marL="342900" indent="-342900" algn="l">
              <a:buFont typeface="Wingdings" panose="05000000000000000000" pitchFamily="2" charset="2"/>
              <a:buChar char="Ø"/>
            </a:pPr>
            <a:endParaRPr lang="en-US" sz="2000" i="0" u="none" strike="noStrike" baseline="0" dirty="0">
              <a:latin typeface="CIDFont+F3"/>
            </a:endParaRP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i="0" u="none" strike="noStrike" baseline="0" dirty="0" err="1">
                <a:latin typeface="CIDFont+F3"/>
              </a:rPr>
              <a:t>Prethodnonapregnuta</a:t>
            </a:r>
            <a:r>
              <a:rPr lang="en-US" sz="2000" i="0" u="none" strike="noStrike" dirty="0">
                <a:latin typeface="CIDFont+F3"/>
              </a:rPr>
              <a:t> sidra</a:t>
            </a:r>
            <a:endParaRPr lang="en-US" sz="2000" i="0" u="none" strike="noStrike" baseline="0" dirty="0">
              <a:latin typeface="CIDFont+F3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7F74A6C1-479E-8A19-DE2B-7E5D1272AFF2}"/>
              </a:ext>
            </a:extLst>
          </p:cNvPr>
          <p:cNvSpPr txBox="1">
            <a:spLocks/>
          </p:cNvSpPr>
          <p:nvPr/>
        </p:nvSpPr>
        <p:spPr>
          <a:xfrm>
            <a:off x="6528049" y="3013168"/>
            <a:ext cx="5551906" cy="3728200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2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ct val="3000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ct val="3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z="1700" dirty="0">
                <a:solidFill>
                  <a:schemeClr val="tx1"/>
                </a:solidFill>
              </a:rPr>
              <a:t>S, Tk, N – </a:t>
            </a:r>
            <a:r>
              <a:rPr lang="en-US" sz="1700" dirty="0" err="1">
                <a:solidFill>
                  <a:schemeClr val="tx1"/>
                </a:solidFill>
              </a:rPr>
              <a:t>ukupna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sila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koju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sidro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preko</a:t>
            </a:r>
            <a:r>
              <a:rPr lang="en-US" sz="1700" dirty="0">
                <a:solidFill>
                  <a:schemeClr val="tx1"/>
                </a:solidFill>
              </a:rPr>
              <a:t> zone </a:t>
            </a:r>
            <a:r>
              <a:rPr lang="en-US" sz="1700" dirty="0" err="1">
                <a:solidFill>
                  <a:schemeClr val="tx1"/>
                </a:solidFill>
              </a:rPr>
              <a:t>sidrenja</a:t>
            </a:r>
            <a:r>
              <a:rPr lang="en-US" sz="1700" dirty="0">
                <a:solidFill>
                  <a:schemeClr val="tx1"/>
                </a:solidFill>
              </a:rPr>
              <a:t> (</a:t>
            </a:r>
            <a:r>
              <a:rPr lang="en-US" sz="1700" dirty="0" err="1">
                <a:solidFill>
                  <a:schemeClr val="tx1"/>
                </a:solidFill>
              </a:rPr>
              <a:t>kotvljenja</a:t>
            </a:r>
            <a:r>
              <a:rPr lang="en-US" sz="1700" dirty="0">
                <a:solidFill>
                  <a:schemeClr val="tx1"/>
                </a:solidFill>
              </a:rPr>
              <a:t>) </a:t>
            </a:r>
            <a:r>
              <a:rPr lang="en-US" sz="1700" dirty="0" err="1">
                <a:solidFill>
                  <a:schemeClr val="tx1"/>
                </a:solidFill>
              </a:rPr>
              <a:t>prenosi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na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stijensku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masu</a:t>
            </a:r>
            <a:r>
              <a:rPr lang="en-US" sz="1700" dirty="0">
                <a:solidFill>
                  <a:schemeClr val="tx1"/>
                </a:solidFill>
              </a:rPr>
              <a:t> u </a:t>
            </a:r>
            <a:r>
              <a:rPr lang="en-US" sz="1700" dirty="0" err="1">
                <a:solidFill>
                  <a:schemeClr val="tx1"/>
                </a:solidFill>
              </a:rPr>
              <a:t>njenoj</a:t>
            </a:r>
            <a:r>
              <a:rPr lang="en-US" sz="1700" dirty="0">
                <a:solidFill>
                  <a:schemeClr val="tx1"/>
                </a:solidFill>
              </a:rPr>
              <a:t> </a:t>
            </a:r>
            <a:r>
              <a:rPr lang="en-US" sz="1700" dirty="0" err="1">
                <a:solidFill>
                  <a:schemeClr val="tx1"/>
                </a:solidFill>
              </a:rPr>
              <a:t>unutra</a:t>
            </a:r>
            <a:r>
              <a:rPr lang="sr-Latn-ME" sz="1700" dirty="0">
                <a:solidFill>
                  <a:schemeClr val="tx1"/>
                </a:solidFill>
              </a:rPr>
              <a:t>š</a:t>
            </a:r>
            <a:r>
              <a:rPr lang="en-US" sz="1700" dirty="0" err="1">
                <a:solidFill>
                  <a:schemeClr val="tx1"/>
                </a:solidFill>
              </a:rPr>
              <a:t>njosti</a:t>
            </a:r>
            <a:endParaRPr lang="en-US" sz="1700" dirty="0">
              <a:solidFill>
                <a:schemeClr val="tx1"/>
              </a:solidFill>
            </a:endParaRPr>
          </a:p>
          <a:p>
            <a:pPr lvl="0"/>
            <a:r>
              <a:rPr lang="sr-Latn-ME" sz="1700" dirty="0">
                <a:solidFill>
                  <a:schemeClr val="tx1"/>
                </a:solidFill>
              </a:rPr>
              <a:t>A </a:t>
            </a:r>
            <a:r>
              <a:rPr lang="sr-Cyrl-ME" sz="1700" dirty="0">
                <a:solidFill>
                  <a:schemeClr val="tx1"/>
                </a:solidFill>
              </a:rPr>
              <a:t> </a:t>
            </a:r>
            <a:r>
              <a:rPr lang="en-US" sz="1700" dirty="0">
                <a:solidFill>
                  <a:schemeClr val="tx1"/>
                </a:solidFill>
              </a:rPr>
              <a:t>- </a:t>
            </a:r>
            <a:r>
              <a:rPr lang="sr-Latn-ME" sz="1700" dirty="0">
                <a:solidFill>
                  <a:schemeClr val="tx1"/>
                </a:solidFill>
              </a:rPr>
              <a:t>sila prijanjanja (adhezije) između zone sidrenja  i stijenske mase po jedinici površine</a:t>
            </a:r>
            <a:endParaRPr lang="en-US" sz="1700" dirty="0">
              <a:solidFill>
                <a:schemeClr val="tx1"/>
              </a:solidFill>
            </a:endParaRPr>
          </a:p>
          <a:p>
            <a:pPr lvl="0"/>
            <a:r>
              <a:rPr lang="sr-Latn-ME" sz="1700" dirty="0">
                <a:solidFill>
                  <a:schemeClr val="tx1"/>
                </a:solidFill>
              </a:rPr>
              <a:t>D</a:t>
            </a:r>
            <a:r>
              <a:rPr lang="en-US" sz="1700" dirty="0">
                <a:solidFill>
                  <a:schemeClr val="tx1"/>
                </a:solidFill>
              </a:rPr>
              <a:t> – </a:t>
            </a:r>
            <a:r>
              <a:rPr lang="sr-Latn-ME" sz="1700" dirty="0">
                <a:solidFill>
                  <a:schemeClr val="tx1"/>
                </a:solidFill>
              </a:rPr>
              <a:t>prečnik bušotine na dijelu ukotvljenja (sidrenja)</a:t>
            </a:r>
            <a:endParaRPr lang="en-US" sz="1700" dirty="0">
              <a:solidFill>
                <a:schemeClr val="tx1"/>
              </a:solidFill>
            </a:endParaRPr>
          </a:p>
          <a:p>
            <a:pPr lvl="0"/>
            <a:r>
              <a:rPr lang="sr-Latn-ME" sz="1700" dirty="0">
                <a:solidFill>
                  <a:schemeClr val="tx1"/>
                </a:solidFill>
              </a:rPr>
              <a:t>l </a:t>
            </a:r>
            <a:r>
              <a:rPr lang="en-US" sz="1700" dirty="0">
                <a:solidFill>
                  <a:schemeClr val="tx1"/>
                </a:solidFill>
              </a:rPr>
              <a:t>–</a:t>
            </a:r>
            <a:r>
              <a:rPr lang="sr-Latn-ME" sz="1700" dirty="0">
                <a:solidFill>
                  <a:schemeClr val="tx1"/>
                </a:solidFill>
              </a:rPr>
              <a:t> dužina sidrenja (kotvljenja)</a:t>
            </a:r>
          </a:p>
          <a:p>
            <a:pPr lvl="0"/>
            <a:r>
              <a:rPr lang="sr-Latn-ME" sz="1700" dirty="0">
                <a:solidFill>
                  <a:schemeClr val="tx1"/>
                </a:solidFill>
              </a:rPr>
              <a:t>d – prečnik tijela sidra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E648426-1BBB-7BBF-BA6C-7AA17B026D2B}"/>
              </a:ext>
            </a:extLst>
          </p:cNvPr>
          <p:cNvSpPr txBox="1"/>
          <p:nvPr/>
        </p:nvSpPr>
        <p:spPr>
          <a:xfrm>
            <a:off x="5140934" y="145386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N</a:t>
            </a:r>
            <a:endParaRPr lang="en-US" sz="2800" b="1" baseline="-25000" dirty="0"/>
          </a:p>
        </p:txBody>
      </p:sp>
      <p:sp>
        <p:nvSpPr>
          <p:cNvPr id="15" name="Left Arrow 3">
            <a:extLst>
              <a:ext uri="{FF2B5EF4-FFF2-40B4-BE49-F238E27FC236}">
                <a16:creationId xmlns:a16="http://schemas.microsoft.com/office/drawing/2014/main" id="{822251C2-AA5F-C6AA-9216-39A5CFC7BF01}"/>
              </a:ext>
            </a:extLst>
          </p:cNvPr>
          <p:cNvSpPr/>
          <p:nvPr/>
        </p:nvSpPr>
        <p:spPr>
          <a:xfrm rot="10800000">
            <a:off x="7428071" y="1648502"/>
            <a:ext cx="764545" cy="2880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Left Arrow 3">
            <a:extLst>
              <a:ext uri="{FF2B5EF4-FFF2-40B4-BE49-F238E27FC236}">
                <a16:creationId xmlns:a16="http://schemas.microsoft.com/office/drawing/2014/main" id="{39CC5822-455A-3F94-8407-AE2840FB37D1}"/>
              </a:ext>
            </a:extLst>
          </p:cNvPr>
          <p:cNvSpPr/>
          <p:nvPr/>
        </p:nvSpPr>
        <p:spPr>
          <a:xfrm rot="10800000">
            <a:off x="7246879" y="501524"/>
            <a:ext cx="764545" cy="288032"/>
          </a:xfrm>
          <a:prstGeom prst="left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835C2A9-9A2E-C1B6-B8F8-137000A38CB2}"/>
              </a:ext>
            </a:extLst>
          </p:cNvPr>
          <p:cNvSpPr txBox="1"/>
          <p:nvPr/>
        </p:nvSpPr>
        <p:spPr>
          <a:xfrm>
            <a:off x="6496518" y="2287907"/>
            <a:ext cx="3686257" cy="553998"/>
          </a:xfrm>
          <a:prstGeom prst="rect">
            <a:avLst/>
          </a:prstGeom>
          <a:noFill/>
          <a:ln>
            <a:solidFill>
              <a:srgbClr val="00206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3000" b="1" dirty="0"/>
              <a:t>T</a:t>
            </a:r>
            <a:r>
              <a:rPr lang="en-US" sz="3000" b="1" baseline="-25000" dirty="0"/>
              <a:t>k</a:t>
            </a:r>
            <a:r>
              <a:rPr lang="en-US" sz="3000" b="1" dirty="0"/>
              <a:t> = S=</a:t>
            </a:r>
            <a:r>
              <a:rPr lang="sr-Latn-ME" sz="3000" b="1" dirty="0"/>
              <a:t>A</a:t>
            </a:r>
            <a:r>
              <a:rPr lang="en-US" sz="3000" b="1" dirty="0"/>
              <a:t> </a:t>
            </a:r>
            <a:r>
              <a:rPr lang="en-US" sz="3000" b="1" dirty="0" err="1"/>
              <a:t>τ</a:t>
            </a:r>
            <a:r>
              <a:rPr lang="en-US" sz="3000" b="1" baseline="-25000" dirty="0" err="1"/>
              <a:t>f</a:t>
            </a:r>
            <a:r>
              <a:rPr lang="en-US" sz="3000" b="1" dirty="0"/>
              <a:t> D π L</a:t>
            </a:r>
            <a:r>
              <a:rPr lang="en-US" sz="3000" b="1" baseline="-25000" dirty="0"/>
              <a:t>s</a:t>
            </a:r>
            <a:r>
              <a:rPr lang="en-US" sz="3000" b="1" dirty="0"/>
              <a:t>  </a:t>
            </a:r>
            <a:r>
              <a:rPr lang="en-US" sz="3000" dirty="0"/>
              <a:t>[</a:t>
            </a:r>
            <a:r>
              <a:rPr lang="en-US" sz="3000" dirty="0" err="1"/>
              <a:t>kN</a:t>
            </a:r>
            <a:r>
              <a:rPr lang="en-US" sz="3000" dirty="0"/>
              <a:t>]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E98ED7D-FDC7-B60D-C379-2A17A9FB225B}"/>
              </a:ext>
            </a:extLst>
          </p:cNvPr>
          <p:cNvSpPr/>
          <p:nvPr/>
        </p:nvSpPr>
        <p:spPr>
          <a:xfrm>
            <a:off x="6530338" y="3992965"/>
            <a:ext cx="5472608" cy="957552"/>
          </a:xfrm>
          <a:prstGeom prst="rect">
            <a:avLst/>
          </a:prstGeom>
          <a:solidFill>
            <a:srgbClr val="FF0000">
              <a:alpha val="1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A272DF0-1A69-A598-18CA-DE0905C85DE5}"/>
              </a:ext>
            </a:extLst>
          </p:cNvPr>
          <p:cNvSpPr txBox="1"/>
          <p:nvPr/>
        </p:nvSpPr>
        <p:spPr>
          <a:xfrm>
            <a:off x="72686" y="121081"/>
            <a:ext cx="417646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2500" b="1" dirty="0">
                <a:solidFill>
                  <a:srgbClr val="002060"/>
                </a:solidFill>
              </a:rPr>
              <a:t>GEOTEHNIČKA SIDRA</a:t>
            </a:r>
            <a:endParaRPr lang="sr-Latn-ME" sz="25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E3E5578-D4D3-D1BC-2BA5-4E303CD3FBE9}"/>
              </a:ext>
            </a:extLst>
          </p:cNvPr>
          <p:cNvSpPr/>
          <p:nvPr/>
        </p:nvSpPr>
        <p:spPr>
          <a:xfrm>
            <a:off x="1053151" y="5261756"/>
            <a:ext cx="3096344" cy="216024"/>
          </a:xfrm>
          <a:prstGeom prst="rect">
            <a:avLst/>
          </a:prstGeom>
          <a:solidFill>
            <a:srgbClr val="969696"/>
          </a:solidFill>
          <a:ln>
            <a:solidFill>
              <a:srgbClr val="77777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Left Arrow 3">
            <a:extLst>
              <a:ext uri="{FF2B5EF4-FFF2-40B4-BE49-F238E27FC236}">
                <a16:creationId xmlns:a16="http://schemas.microsoft.com/office/drawing/2014/main" id="{D01852FF-9560-A223-FA88-163DCEBDC360}"/>
              </a:ext>
            </a:extLst>
          </p:cNvPr>
          <p:cNvSpPr/>
          <p:nvPr/>
        </p:nvSpPr>
        <p:spPr>
          <a:xfrm rot="10800000">
            <a:off x="3261557" y="4991318"/>
            <a:ext cx="764545" cy="2880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Left Arrow 3">
            <a:extLst>
              <a:ext uri="{FF2B5EF4-FFF2-40B4-BE49-F238E27FC236}">
                <a16:creationId xmlns:a16="http://schemas.microsoft.com/office/drawing/2014/main" id="{8281F741-0FC6-1599-57E3-A2FC7F0502AB}"/>
              </a:ext>
            </a:extLst>
          </p:cNvPr>
          <p:cNvSpPr/>
          <p:nvPr/>
        </p:nvSpPr>
        <p:spPr>
          <a:xfrm rot="10800000">
            <a:off x="2219050" y="4973724"/>
            <a:ext cx="764545" cy="2880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 Arrow 3">
            <a:extLst>
              <a:ext uri="{FF2B5EF4-FFF2-40B4-BE49-F238E27FC236}">
                <a16:creationId xmlns:a16="http://schemas.microsoft.com/office/drawing/2014/main" id="{D18D5EE9-72F3-570A-96AE-EE9EB3BCEA9D}"/>
              </a:ext>
            </a:extLst>
          </p:cNvPr>
          <p:cNvSpPr/>
          <p:nvPr/>
        </p:nvSpPr>
        <p:spPr>
          <a:xfrm rot="10800000">
            <a:off x="3219134" y="5490120"/>
            <a:ext cx="764545" cy="2880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Left Arrow 3">
            <a:extLst>
              <a:ext uri="{FF2B5EF4-FFF2-40B4-BE49-F238E27FC236}">
                <a16:creationId xmlns:a16="http://schemas.microsoft.com/office/drawing/2014/main" id="{11A33760-07BD-79EA-D438-BC939CC2C8F9}"/>
              </a:ext>
            </a:extLst>
          </p:cNvPr>
          <p:cNvSpPr/>
          <p:nvPr/>
        </p:nvSpPr>
        <p:spPr>
          <a:xfrm rot="10800000">
            <a:off x="2176627" y="5472526"/>
            <a:ext cx="764545" cy="288032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AF93AA5-214A-D153-46E0-1B6076A6FED4}"/>
              </a:ext>
            </a:extLst>
          </p:cNvPr>
          <p:cNvSpPr txBox="1"/>
          <p:nvPr/>
        </p:nvSpPr>
        <p:spPr>
          <a:xfrm>
            <a:off x="3121472" y="4487110"/>
            <a:ext cx="5079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35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B</a:t>
            </a:r>
            <a:endParaRPr lang="en-US" sz="35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DE0BE00-5B0D-C6BB-5FF6-34675EEF204A}"/>
              </a:ext>
            </a:extLst>
          </p:cNvPr>
          <p:cNvSpPr txBox="1"/>
          <p:nvPr/>
        </p:nvSpPr>
        <p:spPr>
          <a:xfrm>
            <a:off x="3946510" y="5287910"/>
            <a:ext cx="50795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3500" b="1" dirty="0">
                <a:solidFill>
                  <a:schemeClr val="tx2">
                    <a:lumMod val="75000"/>
                  </a:schemeClr>
                </a:solidFill>
                <a:latin typeface="+mj-lt"/>
              </a:rPr>
              <a:t>B</a:t>
            </a:r>
            <a:endParaRPr lang="en-US" sz="3500" b="1" dirty="0">
              <a:solidFill>
                <a:schemeClr val="tx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7AAAA8-3BC4-46D5-00DA-18AD34A4EE53}"/>
              </a:ext>
            </a:extLst>
          </p:cNvPr>
          <p:cNvSpPr txBox="1"/>
          <p:nvPr/>
        </p:nvSpPr>
        <p:spPr>
          <a:xfrm>
            <a:off x="189054" y="4540971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N</a:t>
            </a:r>
            <a:endParaRPr lang="en-US" sz="2800" b="1" baseline="-250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CFE2F11-B2B4-A67B-88A2-5D16D5DD82E3}"/>
              </a:ext>
            </a:extLst>
          </p:cNvPr>
          <p:cNvSpPr txBox="1"/>
          <p:nvPr/>
        </p:nvSpPr>
        <p:spPr>
          <a:xfrm>
            <a:off x="233281" y="5498948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T</a:t>
            </a:r>
            <a:r>
              <a:rPr lang="en-US" sz="2800" b="1" baseline="-25000" dirty="0" err="1"/>
              <a:t>k</a:t>
            </a:r>
            <a:endParaRPr lang="en-US" sz="2800" b="1" baseline="-25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4DAB460C-9324-7044-DC0B-68CAE08019C3}"/>
              </a:ext>
            </a:extLst>
          </p:cNvPr>
          <p:cNvSpPr txBox="1"/>
          <p:nvPr/>
        </p:nvSpPr>
        <p:spPr>
          <a:xfrm>
            <a:off x="890890" y="6273005"/>
            <a:ext cx="47010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dirty="0"/>
              <a:t>B</a:t>
            </a:r>
            <a:r>
              <a:rPr lang="sr-Cyrl-ME" sz="18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- </a:t>
            </a:r>
            <a:r>
              <a:rPr lang="en-US" dirty="0" err="1"/>
              <a:t>adhezija</a:t>
            </a:r>
            <a:r>
              <a:rPr lang="en-US" dirty="0"/>
              <a:t> </a:t>
            </a:r>
            <a:r>
              <a:rPr lang="en-US" dirty="0" err="1"/>
              <a:t>na</a:t>
            </a:r>
            <a:r>
              <a:rPr lang="en-US" dirty="0"/>
              <a:t> </a:t>
            </a:r>
            <a:r>
              <a:rPr lang="en-US" dirty="0" err="1"/>
              <a:t>kontaktu</a:t>
            </a:r>
            <a:r>
              <a:rPr lang="en-US" dirty="0"/>
              <a:t> </a:t>
            </a:r>
            <a:r>
              <a:rPr lang="en-US" dirty="0" err="1"/>
              <a:t>tijelo</a:t>
            </a:r>
            <a:r>
              <a:rPr lang="en-US" dirty="0"/>
              <a:t> sidra-</a:t>
            </a:r>
            <a:r>
              <a:rPr lang="en-US" dirty="0" err="1"/>
              <a:t>malter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33" name="Left Arrow 3">
            <a:extLst>
              <a:ext uri="{FF2B5EF4-FFF2-40B4-BE49-F238E27FC236}">
                <a16:creationId xmlns:a16="http://schemas.microsoft.com/office/drawing/2014/main" id="{16A6DEF8-DD42-47CD-F71F-E984C07A4C1A}"/>
              </a:ext>
            </a:extLst>
          </p:cNvPr>
          <p:cNvSpPr/>
          <p:nvPr/>
        </p:nvSpPr>
        <p:spPr>
          <a:xfrm>
            <a:off x="5615102" y="1036434"/>
            <a:ext cx="764545" cy="288032"/>
          </a:xfrm>
          <a:prstGeom prst="lef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ECF004A-B733-1170-E6A8-215C986FCA41}"/>
              </a:ext>
            </a:extLst>
          </p:cNvPr>
          <p:cNvSpPr txBox="1"/>
          <p:nvPr/>
        </p:nvSpPr>
        <p:spPr>
          <a:xfrm>
            <a:off x="8019340" y="303091"/>
            <a:ext cx="57606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ME" sz="3500" b="1" dirty="0">
                <a:solidFill>
                  <a:srgbClr val="00B050"/>
                </a:solidFill>
                <a:latin typeface="+mj-lt"/>
              </a:rPr>
              <a:t>A</a:t>
            </a:r>
            <a:endParaRPr lang="en-US" sz="3500" b="1" baseline="-25000" dirty="0">
              <a:solidFill>
                <a:srgbClr val="00B05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2048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7000"/>
    </mc:Choice>
    <mc:Fallback xmlns="">
      <p:transition spd="slow" advClick="0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 animBg="1"/>
      <p:bldP spid="11" grpId="0"/>
      <p:bldP spid="12" grpId="0" animBg="1"/>
      <p:bldP spid="13" grpId="0" animBg="1"/>
      <p:bldP spid="8" grpId="0" build="p" animBg="1"/>
      <p:bldP spid="16" grpId="0" build="p" animBg="1"/>
      <p:bldP spid="14" grpId="0"/>
      <p:bldP spid="15" grpId="0" animBg="1"/>
      <p:bldP spid="17" grpId="0" animBg="1"/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  <p:bldP spid="32" grpId="0"/>
      <p:bldP spid="33" grpId="0" animBg="1"/>
      <p:bldP spid="34" grpId="0"/>
    </p:bld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33247</TotalTime>
  <Words>2142</Words>
  <Application>Microsoft Office PowerPoint</Application>
  <PresentationFormat>Widescreen</PresentationFormat>
  <Paragraphs>390</Paragraphs>
  <Slides>20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3" baseType="lpstr">
      <vt:lpstr>Arial</vt:lpstr>
      <vt:lpstr>Calibri</vt:lpstr>
      <vt:lpstr>Cambria Math</vt:lpstr>
      <vt:lpstr>CIDFont+F3</vt:lpstr>
      <vt:lpstr>CIDFont+F4</vt:lpstr>
      <vt:lpstr>Impact</vt:lpstr>
      <vt:lpstr>Symbol</vt:lpstr>
      <vt:lpstr>Times New Roman</vt:lpstr>
      <vt:lpstr>Times New Roman YU</vt:lpstr>
      <vt:lpstr>Wingdings</vt:lpstr>
      <vt:lpstr>1_Custom Design</vt:lpstr>
      <vt:lpstr>Custom Design</vt:lpstr>
      <vt:lpstr>CDraw</vt:lpstr>
      <vt:lpstr>ГЕОТЕХНИЧКA СИДРА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Milos</dc:creator>
  <cp:lastModifiedBy>Z</cp:lastModifiedBy>
  <cp:revision>1010</cp:revision>
  <cp:lastPrinted>2020-10-08T12:31:11Z</cp:lastPrinted>
  <dcterms:created xsi:type="dcterms:W3CDTF">2017-11-20T23:40:51Z</dcterms:created>
  <dcterms:modified xsi:type="dcterms:W3CDTF">2024-06-09T21:53:30Z</dcterms:modified>
</cp:coreProperties>
</file>